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Roboto" panose="02000000000000000000" pitchFamily="2" charset="0"/>
      <p:regular r:id="rId14"/>
    </p:embeddedFont>
    <p:embeddedFont>
      <p:font typeface="Roboto Medium" panose="02000000000000000000"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7715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7.jpeg"/><Relationship Id="rId4" Type="http://schemas.openxmlformats.org/officeDocument/2006/relationships/image" Target="../media/image16.jpe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E35B4B-94D9-8EEA-09AD-9777A3C4CFEF}"/>
              </a:ext>
            </a:extLst>
          </p:cNvPr>
          <p:cNvSpPr txBox="1"/>
          <p:nvPr/>
        </p:nvSpPr>
        <p:spPr>
          <a:xfrm>
            <a:off x="3377901" y="696589"/>
            <a:ext cx="7244291" cy="830997"/>
          </a:xfrm>
          <a:prstGeom prst="rect">
            <a:avLst/>
          </a:prstGeom>
          <a:noFill/>
        </p:spPr>
        <p:txBody>
          <a:bodyPr wrap="none" rtlCol="0">
            <a:spAutoFit/>
          </a:bodyPr>
          <a:lstStyle/>
          <a:p>
            <a:r>
              <a:rPr lang="en-US" sz="4800" b="1" u="sng" dirty="0">
                <a:solidFill>
                  <a:srgbClr val="CFD0D8"/>
                </a:solidFill>
                <a:latin typeface="Roboto" pitchFamily="34" charset="0"/>
                <a:ea typeface="Roboto" pitchFamily="34" charset="-122"/>
                <a:cs typeface="Roboto" pitchFamily="34" charset="-120"/>
              </a:rPr>
              <a:t>CLOUD COMPUTING IA - 2</a:t>
            </a:r>
            <a:endParaRPr lang="en-IN" sz="4800" dirty="0"/>
          </a:p>
        </p:txBody>
      </p:sp>
      <p:sp>
        <p:nvSpPr>
          <p:cNvPr id="4" name="TextBox 3">
            <a:extLst>
              <a:ext uri="{FF2B5EF4-FFF2-40B4-BE49-F238E27FC236}">
                <a16:creationId xmlns:a16="http://schemas.microsoft.com/office/drawing/2014/main" id="{4E125196-AC7B-1468-F6C1-1C70FAF21057}"/>
              </a:ext>
            </a:extLst>
          </p:cNvPr>
          <p:cNvSpPr txBox="1"/>
          <p:nvPr/>
        </p:nvSpPr>
        <p:spPr>
          <a:xfrm>
            <a:off x="4845613" y="1538345"/>
            <a:ext cx="4939173" cy="707886"/>
          </a:xfrm>
          <a:prstGeom prst="rect">
            <a:avLst/>
          </a:prstGeom>
          <a:noFill/>
        </p:spPr>
        <p:txBody>
          <a:bodyPr wrap="none" rtlCol="0">
            <a:spAutoFit/>
          </a:bodyPr>
          <a:lstStyle/>
          <a:p>
            <a:r>
              <a:rPr lang="en-US" sz="4000" b="1" dirty="0">
                <a:solidFill>
                  <a:srgbClr val="CFD0D8"/>
                </a:solidFill>
                <a:latin typeface="Roboto" pitchFamily="34" charset="0"/>
                <a:ea typeface="Roboto" pitchFamily="34" charset="-122"/>
                <a:cs typeface="Roboto" pitchFamily="34" charset="-120"/>
              </a:rPr>
              <a:t>GROUP NUMBER - 22</a:t>
            </a:r>
            <a:endParaRPr lang="en-IN" sz="4000" dirty="0"/>
          </a:p>
        </p:txBody>
      </p:sp>
      <p:sp>
        <p:nvSpPr>
          <p:cNvPr id="5" name="TextBox 4">
            <a:extLst>
              <a:ext uri="{FF2B5EF4-FFF2-40B4-BE49-F238E27FC236}">
                <a16:creationId xmlns:a16="http://schemas.microsoft.com/office/drawing/2014/main" id="{9BCF4FA1-946E-308C-3105-D0BDF3D8C98F}"/>
              </a:ext>
            </a:extLst>
          </p:cNvPr>
          <p:cNvSpPr txBox="1"/>
          <p:nvPr/>
        </p:nvSpPr>
        <p:spPr>
          <a:xfrm>
            <a:off x="4436684" y="3163953"/>
            <a:ext cx="5126724" cy="1631216"/>
          </a:xfrm>
          <a:prstGeom prst="rect">
            <a:avLst/>
          </a:prstGeom>
          <a:noFill/>
        </p:spPr>
        <p:txBody>
          <a:bodyPr wrap="none" rtlCol="0">
            <a:spAutoFit/>
          </a:bodyPr>
          <a:lstStyle/>
          <a:p>
            <a:pPr algn="ctr"/>
            <a:r>
              <a:rPr lang="en-US" sz="2800" b="1" dirty="0">
                <a:solidFill>
                  <a:srgbClr val="CFD0D8"/>
                </a:solidFill>
                <a:latin typeface="Roboto" pitchFamily="34" charset="0"/>
                <a:ea typeface="Roboto" pitchFamily="34" charset="-122"/>
                <a:cs typeface="Roboto" pitchFamily="34" charset="-120"/>
              </a:rPr>
              <a:t>GROUP MEMBERS:</a:t>
            </a:r>
            <a:r>
              <a:rPr lang="en-US" sz="1800" dirty="0">
                <a:solidFill>
                  <a:srgbClr val="CFD0D8"/>
                </a:solidFill>
                <a:latin typeface="Roboto" pitchFamily="34" charset="0"/>
                <a:ea typeface="Roboto" pitchFamily="34" charset="-122"/>
                <a:cs typeface="Roboto" pitchFamily="34" charset="-120"/>
              </a:rPr>
              <a:t>
</a:t>
            </a:r>
            <a:r>
              <a:rPr lang="en-US" sz="2400" dirty="0">
                <a:solidFill>
                  <a:srgbClr val="CFD0D8"/>
                </a:solidFill>
                <a:latin typeface="Roboto" pitchFamily="34" charset="0"/>
                <a:ea typeface="Roboto" pitchFamily="34" charset="-122"/>
                <a:cs typeface="Roboto" pitchFamily="34" charset="-120"/>
              </a:rPr>
              <a:t>YASH BHANUSHALI - 16010122020
SOHAM BHUTADA - 16010122024
KRISHNA CHANDAK - 16010122026</a:t>
            </a:r>
            <a:endParaRPr lang="en-IN" sz="2400" dirty="0"/>
          </a:p>
        </p:txBody>
      </p:sp>
      <p:sp>
        <p:nvSpPr>
          <p:cNvPr id="6" name="TextBox 5">
            <a:extLst>
              <a:ext uri="{FF2B5EF4-FFF2-40B4-BE49-F238E27FC236}">
                <a16:creationId xmlns:a16="http://schemas.microsoft.com/office/drawing/2014/main" id="{348C80DD-BE3A-DCA7-8D01-89513B448BF0}"/>
              </a:ext>
            </a:extLst>
          </p:cNvPr>
          <p:cNvSpPr txBox="1"/>
          <p:nvPr/>
        </p:nvSpPr>
        <p:spPr>
          <a:xfrm>
            <a:off x="4177962" y="5712891"/>
            <a:ext cx="6274475" cy="584775"/>
          </a:xfrm>
          <a:prstGeom prst="rect">
            <a:avLst/>
          </a:prstGeom>
          <a:noFill/>
        </p:spPr>
        <p:txBody>
          <a:bodyPr wrap="none" rtlCol="0">
            <a:spAutoFit/>
          </a:bodyPr>
          <a:lstStyle/>
          <a:p>
            <a:pPr algn="ctr"/>
            <a:r>
              <a:rPr lang="en-US" sz="3200" b="1" dirty="0">
                <a:solidFill>
                  <a:srgbClr val="CFD0D8"/>
                </a:solidFill>
                <a:latin typeface="Roboto" pitchFamily="34" charset="0"/>
                <a:ea typeface="Roboto" pitchFamily="34" charset="-122"/>
                <a:cs typeface="Roboto" pitchFamily="34" charset="-120"/>
              </a:rPr>
              <a:t>MENTOR : PROF.ZAHEED SHAIKH</a:t>
            </a:r>
            <a:endParaRPr lang="en-IN" sz="3200" dirty="0"/>
          </a:p>
        </p:txBody>
      </p:sp>
      <p:pic>
        <p:nvPicPr>
          <p:cNvPr id="10" name="Picture 9">
            <a:extLst>
              <a:ext uri="{FF2B5EF4-FFF2-40B4-BE49-F238E27FC236}">
                <a16:creationId xmlns:a16="http://schemas.microsoft.com/office/drawing/2014/main" id="{D44902CB-AAAE-D83D-B23C-D50AD830771B}"/>
              </a:ext>
            </a:extLst>
          </p:cNvPr>
          <p:cNvPicPr>
            <a:picLocks noChangeAspect="1"/>
          </p:cNvPicPr>
          <p:nvPr/>
        </p:nvPicPr>
        <p:blipFill>
          <a:blip r:embed="rId3"/>
          <a:stretch>
            <a:fillRect/>
          </a:stretch>
        </p:blipFill>
        <p:spPr>
          <a:xfrm>
            <a:off x="12693883" y="7719260"/>
            <a:ext cx="1818183" cy="40531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2616398"/>
            <a:ext cx="5670590" cy="708779"/>
          </a:xfrm>
          <a:prstGeom prst="rect">
            <a:avLst/>
          </a:prstGeom>
          <a:noFill/>
          <a:ln/>
        </p:spPr>
        <p:txBody>
          <a:bodyPr wrap="none" lIns="0" tIns="0" rIns="0" bIns="0" rtlCol="0" anchor="t"/>
          <a:lstStyle/>
          <a:p>
            <a:pPr marL="0" indent="0" algn="l">
              <a:lnSpc>
                <a:spcPts val="5550"/>
              </a:lnSpc>
              <a:buNone/>
            </a:pPr>
            <a:endParaRPr lang="en-US" sz="4450" dirty="0"/>
          </a:p>
        </p:txBody>
      </p:sp>
      <p:sp>
        <p:nvSpPr>
          <p:cNvPr id="3" name="Shape 1"/>
          <p:cNvSpPr/>
          <p:nvPr/>
        </p:nvSpPr>
        <p:spPr>
          <a:xfrm>
            <a:off x="793790" y="4033957"/>
            <a:ext cx="510302" cy="510302"/>
          </a:xfrm>
          <a:prstGeom prst="roundRect">
            <a:avLst>
              <a:gd name="adj" fmla="val 18669"/>
            </a:avLst>
          </a:prstGeom>
          <a:solidFill>
            <a:srgbClr val="182567"/>
          </a:solidFill>
          <a:ln w="7620">
            <a:solidFill>
              <a:srgbClr val="313E80"/>
            </a:solidFill>
            <a:prstDash val="solid"/>
          </a:ln>
        </p:spPr>
      </p:sp>
      <p:sp>
        <p:nvSpPr>
          <p:cNvPr id="4" name="Text 2"/>
          <p:cNvSpPr/>
          <p:nvPr/>
        </p:nvSpPr>
        <p:spPr>
          <a:xfrm>
            <a:off x="878860" y="407646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D0D8"/>
                </a:solidFill>
                <a:latin typeface="Roboto Medium" pitchFamily="34" charset="0"/>
                <a:ea typeface="Roboto Medium" pitchFamily="34" charset="-122"/>
                <a:cs typeface="Roboto Medium" pitchFamily="34" charset="-120"/>
              </a:rPr>
              <a:t>1</a:t>
            </a:r>
            <a:endParaRPr lang="en-US" sz="2650" dirty="0"/>
          </a:p>
        </p:txBody>
      </p:sp>
      <p:sp>
        <p:nvSpPr>
          <p:cNvPr id="5" name="Text 3"/>
          <p:cNvSpPr/>
          <p:nvPr/>
        </p:nvSpPr>
        <p:spPr>
          <a:xfrm>
            <a:off x="1530906" y="403395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AI is the Future</a:t>
            </a:r>
            <a:endParaRPr lang="en-US" sz="2200" dirty="0"/>
          </a:p>
        </p:txBody>
      </p:sp>
      <p:sp>
        <p:nvSpPr>
          <p:cNvPr id="6" name="Text 4"/>
          <p:cNvSpPr/>
          <p:nvPr/>
        </p:nvSpPr>
        <p:spPr>
          <a:xfrm>
            <a:off x="1530906" y="4524375"/>
            <a:ext cx="3459242"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AI-driven automation will continue to transform cloud resource management.</a:t>
            </a:r>
            <a:endParaRPr lang="en-US" sz="1750" dirty="0"/>
          </a:p>
        </p:txBody>
      </p:sp>
      <p:sp>
        <p:nvSpPr>
          <p:cNvPr id="7" name="Shape 5"/>
          <p:cNvSpPr/>
          <p:nvPr/>
        </p:nvSpPr>
        <p:spPr>
          <a:xfrm>
            <a:off x="5216962" y="4033957"/>
            <a:ext cx="510302" cy="510302"/>
          </a:xfrm>
          <a:prstGeom prst="roundRect">
            <a:avLst>
              <a:gd name="adj" fmla="val 18669"/>
            </a:avLst>
          </a:prstGeom>
          <a:solidFill>
            <a:srgbClr val="182567"/>
          </a:solidFill>
          <a:ln w="7620">
            <a:solidFill>
              <a:srgbClr val="313E80"/>
            </a:solidFill>
            <a:prstDash val="solid"/>
          </a:ln>
        </p:spPr>
      </p:sp>
      <p:sp>
        <p:nvSpPr>
          <p:cNvPr id="8" name="Text 6"/>
          <p:cNvSpPr/>
          <p:nvPr/>
        </p:nvSpPr>
        <p:spPr>
          <a:xfrm>
            <a:off x="5302032" y="407646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D0D8"/>
                </a:solidFill>
                <a:latin typeface="Roboto Medium" pitchFamily="34" charset="0"/>
                <a:ea typeface="Roboto Medium" pitchFamily="34" charset="-122"/>
                <a:cs typeface="Roboto Medium" pitchFamily="34" charset="-120"/>
              </a:rPr>
              <a:t>2</a:t>
            </a:r>
            <a:endParaRPr lang="en-US" sz="2650" dirty="0"/>
          </a:p>
        </p:txBody>
      </p:sp>
      <p:sp>
        <p:nvSpPr>
          <p:cNvPr id="9" name="Text 7"/>
          <p:cNvSpPr/>
          <p:nvPr/>
        </p:nvSpPr>
        <p:spPr>
          <a:xfrm>
            <a:off x="5954078" y="403395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Improved Efficiency</a:t>
            </a:r>
            <a:endParaRPr lang="en-US" sz="2200" dirty="0"/>
          </a:p>
        </p:txBody>
      </p:sp>
      <p:sp>
        <p:nvSpPr>
          <p:cNvPr id="10" name="Text 8"/>
          <p:cNvSpPr/>
          <p:nvPr/>
        </p:nvSpPr>
        <p:spPr>
          <a:xfrm>
            <a:off x="5954078" y="4524375"/>
            <a:ext cx="3459242"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AI enables organizations to optimize resource allocation and reduce costs.</a:t>
            </a:r>
            <a:endParaRPr lang="en-US" sz="1750" dirty="0"/>
          </a:p>
        </p:txBody>
      </p:sp>
      <p:sp>
        <p:nvSpPr>
          <p:cNvPr id="11" name="Shape 9"/>
          <p:cNvSpPr/>
          <p:nvPr/>
        </p:nvSpPr>
        <p:spPr>
          <a:xfrm>
            <a:off x="9640133" y="4033957"/>
            <a:ext cx="510302" cy="510302"/>
          </a:xfrm>
          <a:prstGeom prst="roundRect">
            <a:avLst>
              <a:gd name="adj" fmla="val 18669"/>
            </a:avLst>
          </a:prstGeom>
          <a:solidFill>
            <a:srgbClr val="182567"/>
          </a:solidFill>
          <a:ln w="7620">
            <a:solidFill>
              <a:srgbClr val="313E80"/>
            </a:solidFill>
            <a:prstDash val="solid"/>
          </a:ln>
        </p:spPr>
      </p:sp>
      <p:sp>
        <p:nvSpPr>
          <p:cNvPr id="12" name="Text 10"/>
          <p:cNvSpPr/>
          <p:nvPr/>
        </p:nvSpPr>
        <p:spPr>
          <a:xfrm>
            <a:off x="9725204" y="407646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D0D8"/>
                </a:solidFill>
                <a:latin typeface="Roboto Medium" pitchFamily="34" charset="0"/>
                <a:ea typeface="Roboto Medium" pitchFamily="34" charset="-122"/>
                <a:cs typeface="Roboto Medium" pitchFamily="34" charset="-120"/>
              </a:rPr>
              <a:t>3</a:t>
            </a:r>
            <a:endParaRPr lang="en-US" sz="2650" dirty="0"/>
          </a:p>
        </p:txBody>
      </p:sp>
      <p:sp>
        <p:nvSpPr>
          <p:cNvPr id="13" name="Text 11"/>
          <p:cNvSpPr/>
          <p:nvPr/>
        </p:nvSpPr>
        <p:spPr>
          <a:xfrm>
            <a:off x="10377249" y="403395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Strategic Decisions</a:t>
            </a:r>
            <a:endParaRPr lang="en-US" sz="2200" dirty="0"/>
          </a:p>
        </p:txBody>
      </p:sp>
      <p:sp>
        <p:nvSpPr>
          <p:cNvPr id="14" name="Text 12"/>
          <p:cNvSpPr/>
          <p:nvPr/>
        </p:nvSpPr>
        <p:spPr>
          <a:xfrm>
            <a:off x="10377249" y="4524375"/>
            <a:ext cx="3459242"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AI-powered solutions facilitate proactive decision-making and anomaly detection.</a:t>
            </a:r>
            <a:endParaRPr lang="en-US" sz="1750" dirty="0"/>
          </a:p>
        </p:txBody>
      </p:sp>
      <p:pic>
        <p:nvPicPr>
          <p:cNvPr id="15" name="Picture 14">
            <a:extLst>
              <a:ext uri="{FF2B5EF4-FFF2-40B4-BE49-F238E27FC236}">
                <a16:creationId xmlns:a16="http://schemas.microsoft.com/office/drawing/2014/main" id="{13EC21DF-D499-05A3-D7D7-25EE215524BF}"/>
              </a:ext>
            </a:extLst>
          </p:cNvPr>
          <p:cNvPicPr>
            <a:picLocks noChangeAspect="1"/>
          </p:cNvPicPr>
          <p:nvPr/>
        </p:nvPicPr>
        <p:blipFill>
          <a:blip r:embed="rId3"/>
          <a:stretch>
            <a:fillRect/>
          </a:stretch>
        </p:blipFill>
        <p:spPr>
          <a:xfrm>
            <a:off x="12693883" y="7719260"/>
            <a:ext cx="1818183" cy="405318"/>
          </a:xfrm>
          <a:prstGeom prst="rect">
            <a:avLst/>
          </a:prstGeom>
        </p:spPr>
      </p:pic>
      <p:pic>
        <p:nvPicPr>
          <p:cNvPr id="16" name="Picture 2" descr="All About Cloud Computing | The Cloud and It's Unknown History">
            <a:extLst>
              <a:ext uri="{FF2B5EF4-FFF2-40B4-BE49-F238E27FC236}">
                <a16:creationId xmlns:a16="http://schemas.microsoft.com/office/drawing/2014/main" id="{69819ABF-75EF-2064-B583-2114E6D81B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9372" y="342479"/>
            <a:ext cx="4039426" cy="336274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Blog: Fusion of Artificial Intelligence (AI) &amp; Cloud Computing | Tudip">
            <a:extLst>
              <a:ext uri="{FF2B5EF4-FFF2-40B4-BE49-F238E27FC236}">
                <a16:creationId xmlns:a16="http://schemas.microsoft.com/office/drawing/2014/main" id="{C288CB5D-491A-3CD8-7BDE-1D06A82E885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85216" y="342480"/>
            <a:ext cx="3879975" cy="33627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3760351"/>
            <a:ext cx="8493919"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                                    THANK YOU! </a:t>
            </a:r>
            <a:endParaRPr lang="en-US" sz="4450" dirty="0"/>
          </a:p>
        </p:txBody>
      </p:sp>
      <p:pic>
        <p:nvPicPr>
          <p:cNvPr id="3" name="Picture 2">
            <a:extLst>
              <a:ext uri="{FF2B5EF4-FFF2-40B4-BE49-F238E27FC236}">
                <a16:creationId xmlns:a16="http://schemas.microsoft.com/office/drawing/2014/main" id="{3C74458D-2DDB-2ADF-32DC-2D36D42E7B7B}"/>
              </a:ext>
            </a:extLst>
          </p:cNvPr>
          <p:cNvPicPr>
            <a:picLocks noChangeAspect="1"/>
          </p:cNvPicPr>
          <p:nvPr/>
        </p:nvPicPr>
        <p:blipFill>
          <a:blip r:embed="rId3"/>
          <a:stretch>
            <a:fillRect/>
          </a:stretch>
        </p:blipFill>
        <p:spPr>
          <a:xfrm>
            <a:off x="12693883" y="7719260"/>
            <a:ext cx="1818183" cy="40531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93338"/>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The Rise of AI-Driven Automation in Cloud Resource Management</a:t>
            </a:r>
            <a:endParaRPr lang="en-US" sz="4450" dirty="0"/>
          </a:p>
        </p:txBody>
      </p:sp>
      <p:sp>
        <p:nvSpPr>
          <p:cNvPr id="4" name="Text 1"/>
          <p:cNvSpPr/>
          <p:nvPr/>
        </p:nvSpPr>
        <p:spPr>
          <a:xfrm>
            <a:off x="793790" y="345983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Artificial intelligence is revolutionizing cloud resource management by automating tasks, optimizing resource allocation, and improving overall efficiency, leading to significant cost savings and enhanced scalability.</a:t>
            </a:r>
            <a:endParaRPr lang="en-US" sz="1750" dirty="0"/>
          </a:p>
        </p:txBody>
      </p:sp>
      <p:sp>
        <p:nvSpPr>
          <p:cNvPr id="5" name="Text 2"/>
          <p:cNvSpPr/>
          <p:nvPr/>
        </p:nvSpPr>
        <p:spPr>
          <a:xfrm>
            <a:off x="793790" y="4803696"/>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The market for AI in cloud computing is rapidly expanding, with projections estimating a reach of $28.4 billion by 2027, highlighting the increasing adoption and impact of AI-driven solutions.</a:t>
            </a:r>
            <a:endParaRPr lang="en-US" sz="1750" dirty="0"/>
          </a:p>
        </p:txBody>
      </p:sp>
      <p:sp>
        <p:nvSpPr>
          <p:cNvPr id="6" name="Text 3"/>
          <p:cNvSpPr/>
          <p:nvPr/>
        </p:nvSpPr>
        <p:spPr>
          <a:xfrm>
            <a:off x="793790" y="6147554"/>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This presentation will delve into the transformative benefits of AI in cloud resource management, address key challenges and considerations, and explore emerging trends shaping the future of this dynamic field.</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940951"/>
            <a:ext cx="11340941"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Understanding Cloud Resource Management</a:t>
            </a:r>
            <a:endParaRPr lang="en-US" sz="4450" dirty="0"/>
          </a:p>
        </p:txBody>
      </p:sp>
      <p:sp>
        <p:nvSpPr>
          <p:cNvPr id="3" name="Text 1"/>
          <p:cNvSpPr/>
          <p:nvPr/>
        </p:nvSpPr>
        <p:spPr>
          <a:xfrm>
            <a:off x="793790" y="210335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Cloud resource management encompasses the strategies and tools used to efficiently allocate, provision, and monitor cloud resources such as virtual machines, storage, and network bandwidth.</a:t>
            </a:r>
            <a:endParaRPr lang="en-US" sz="1750" dirty="0"/>
          </a:p>
        </p:txBody>
      </p:sp>
      <p:sp>
        <p:nvSpPr>
          <p:cNvPr id="4" name="Text 2"/>
          <p:cNvSpPr/>
          <p:nvPr/>
        </p:nvSpPr>
        <p:spPr>
          <a:xfrm>
            <a:off x="793790" y="3084314"/>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Traditional methods often rely on manual configuration and static rule-based systems, leading to operational overhead and delayed response times.</a:t>
            </a:r>
            <a:endParaRPr lang="en-US" sz="1750" dirty="0"/>
          </a:p>
        </p:txBody>
      </p:sp>
      <p:sp>
        <p:nvSpPr>
          <p:cNvPr id="5" name="Text 3"/>
          <p:cNvSpPr/>
          <p:nvPr/>
        </p:nvSpPr>
        <p:spPr>
          <a:xfrm>
            <a:off x="793790" y="4292084"/>
            <a:ext cx="2845594"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Roboto Medium" pitchFamily="34" charset="0"/>
                <a:ea typeface="Roboto Medium" pitchFamily="34" charset="-122"/>
                <a:cs typeface="Roboto Medium" pitchFamily="34" charset="-120"/>
              </a:rPr>
              <a:t>Traditional Limitations</a:t>
            </a:r>
            <a:endParaRPr lang="en-US" sz="2200" dirty="0"/>
          </a:p>
        </p:txBody>
      </p:sp>
      <p:sp>
        <p:nvSpPr>
          <p:cNvPr id="6" name="Text 4"/>
          <p:cNvSpPr/>
          <p:nvPr/>
        </p:nvSpPr>
        <p:spPr>
          <a:xfrm>
            <a:off x="793790" y="487322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FD0D8"/>
                </a:solidFill>
                <a:latin typeface="Roboto" pitchFamily="34" charset="0"/>
                <a:ea typeface="Roboto" pitchFamily="34" charset="-122"/>
                <a:cs typeface="Roboto" pitchFamily="34" charset="-120"/>
              </a:rPr>
              <a:t>Inefficiency:</a:t>
            </a:r>
            <a:r>
              <a:rPr lang="en-US" sz="1750" dirty="0">
                <a:solidFill>
                  <a:srgbClr val="CFD0D8"/>
                </a:solidFill>
                <a:latin typeface="Roboto" pitchFamily="34" charset="0"/>
                <a:ea typeface="Roboto" pitchFamily="34" charset="-122"/>
                <a:cs typeface="Roboto" pitchFamily="34" charset="-120"/>
              </a:rPr>
              <a:t> Over-provisioning to handle peak loads results in wasted resources during off-peak times.</a:t>
            </a:r>
            <a:endParaRPr lang="en-US" sz="1750" dirty="0"/>
          </a:p>
        </p:txBody>
      </p:sp>
      <p:sp>
        <p:nvSpPr>
          <p:cNvPr id="7" name="Text 5"/>
          <p:cNvSpPr/>
          <p:nvPr/>
        </p:nvSpPr>
        <p:spPr>
          <a:xfrm>
            <a:off x="793790" y="567832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FD0D8"/>
                </a:solidFill>
                <a:latin typeface="Roboto" pitchFamily="34" charset="0"/>
                <a:ea typeface="Roboto" pitchFamily="34" charset="-122"/>
                <a:cs typeface="Roboto" pitchFamily="34" charset="-120"/>
              </a:rPr>
              <a:t>Scalability Issues:</a:t>
            </a:r>
            <a:r>
              <a:rPr lang="en-US" sz="1750" dirty="0">
                <a:solidFill>
                  <a:srgbClr val="CFD0D8"/>
                </a:solidFill>
                <a:latin typeface="Roboto" pitchFamily="34" charset="0"/>
                <a:ea typeface="Roboto" pitchFamily="34" charset="-122"/>
                <a:cs typeface="Roboto" pitchFamily="34" charset="-120"/>
              </a:rPr>
              <a:t> Manual scaling processes struggle to keep pace with rapidly changing demand.</a:t>
            </a:r>
            <a:endParaRPr lang="en-US" sz="1750" dirty="0"/>
          </a:p>
        </p:txBody>
      </p:sp>
      <p:sp>
        <p:nvSpPr>
          <p:cNvPr id="8" name="Text 6"/>
          <p:cNvSpPr/>
          <p:nvPr/>
        </p:nvSpPr>
        <p:spPr>
          <a:xfrm>
            <a:off x="793790" y="648342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FD0D8"/>
                </a:solidFill>
                <a:latin typeface="Roboto" pitchFamily="34" charset="0"/>
                <a:ea typeface="Roboto" pitchFamily="34" charset="-122"/>
                <a:cs typeface="Roboto" pitchFamily="34" charset="-120"/>
              </a:rPr>
              <a:t>High Operational Costs:</a:t>
            </a:r>
            <a:r>
              <a:rPr lang="en-US" sz="1750" dirty="0">
                <a:solidFill>
                  <a:srgbClr val="CFD0D8"/>
                </a:solidFill>
                <a:latin typeface="Roboto" pitchFamily="34" charset="0"/>
                <a:ea typeface="Roboto" pitchFamily="34" charset="-122"/>
                <a:cs typeface="Roboto" pitchFamily="34" charset="-120"/>
              </a:rPr>
              <a:t> Labor-intensive monitoring and adjustments increase operational expenses.</a:t>
            </a:r>
            <a:endParaRPr lang="en-US" sz="1750" dirty="0"/>
          </a:p>
        </p:txBody>
      </p:sp>
      <p:sp>
        <p:nvSpPr>
          <p:cNvPr id="9" name="Text 7"/>
          <p:cNvSpPr/>
          <p:nvPr/>
        </p:nvSpPr>
        <p:spPr>
          <a:xfrm>
            <a:off x="7599521" y="4292084"/>
            <a:ext cx="3853577"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Roboto Medium" pitchFamily="34" charset="0"/>
                <a:ea typeface="Roboto Medium" pitchFamily="34" charset="-122"/>
                <a:cs typeface="Roboto Medium" pitchFamily="34" charset="-120"/>
              </a:rPr>
              <a:t>Manual vs. Automated Scaling</a:t>
            </a:r>
            <a:endParaRPr lang="en-US" sz="2200" dirty="0"/>
          </a:p>
        </p:txBody>
      </p:sp>
      <p:sp>
        <p:nvSpPr>
          <p:cNvPr id="10" name="Text 8"/>
          <p:cNvSpPr/>
          <p:nvPr/>
        </p:nvSpPr>
        <p:spPr>
          <a:xfrm>
            <a:off x="7599521" y="4873228"/>
            <a:ext cx="6244709" cy="725805"/>
          </a:xfrm>
          <a:prstGeom prst="rect">
            <a:avLst/>
          </a:prstGeom>
          <a:noFill/>
          <a:ln/>
        </p:spPr>
        <p:txBody>
          <a:bodyPr wrap="square" lIns="0" tIns="0" rIns="0" bIns="0" rtlCol="0" anchor="t"/>
          <a:lstStyle/>
          <a:p>
            <a:pPr marL="0" indent="0" algn="l">
              <a:lnSpc>
                <a:spcPts val="2850"/>
              </a:lnSpc>
              <a:buNone/>
            </a:pPr>
            <a:r>
              <a:rPr lang="en-US" sz="1750" b="1" dirty="0">
                <a:solidFill>
                  <a:srgbClr val="CFD0D8"/>
                </a:solidFill>
                <a:latin typeface="Roboto" pitchFamily="34" charset="0"/>
                <a:ea typeface="Roboto" pitchFamily="34" charset="-122"/>
                <a:cs typeface="Roboto" pitchFamily="34" charset="-120"/>
              </a:rPr>
              <a:t>Manual Scaling:</a:t>
            </a:r>
            <a:r>
              <a:rPr lang="en-US" sz="1750" dirty="0">
                <a:solidFill>
                  <a:srgbClr val="CFD0D8"/>
                </a:solidFill>
                <a:latin typeface="Roboto" pitchFamily="34" charset="0"/>
                <a:ea typeface="Roboto" pitchFamily="34" charset="-122"/>
                <a:cs typeface="Roboto" pitchFamily="34" charset="-120"/>
              </a:rPr>
              <a:t> Responding to a sudden traffic spike might take 30-60 minutes, involving manual adjustments by IT staff.</a:t>
            </a:r>
            <a:endParaRPr lang="en-US" sz="1750" dirty="0"/>
          </a:p>
        </p:txBody>
      </p:sp>
      <p:sp>
        <p:nvSpPr>
          <p:cNvPr id="11" name="Text 9"/>
          <p:cNvSpPr/>
          <p:nvPr/>
        </p:nvSpPr>
        <p:spPr>
          <a:xfrm>
            <a:off x="7599521" y="5803106"/>
            <a:ext cx="6244709" cy="1088708"/>
          </a:xfrm>
          <a:prstGeom prst="rect">
            <a:avLst/>
          </a:prstGeom>
          <a:noFill/>
          <a:ln/>
        </p:spPr>
        <p:txBody>
          <a:bodyPr wrap="square" lIns="0" tIns="0" rIns="0" bIns="0" rtlCol="0" anchor="t"/>
          <a:lstStyle/>
          <a:p>
            <a:pPr marL="0" indent="0" algn="l">
              <a:lnSpc>
                <a:spcPts val="2850"/>
              </a:lnSpc>
              <a:buNone/>
            </a:pPr>
            <a:r>
              <a:rPr lang="en-US" sz="1750" b="1" dirty="0">
                <a:solidFill>
                  <a:srgbClr val="CFD0D8"/>
                </a:solidFill>
                <a:latin typeface="Roboto" pitchFamily="34" charset="0"/>
                <a:ea typeface="Roboto" pitchFamily="34" charset="-122"/>
                <a:cs typeface="Roboto" pitchFamily="34" charset="-120"/>
              </a:rPr>
              <a:t>AI-Driven Scaling:</a:t>
            </a:r>
            <a:r>
              <a:rPr lang="en-US" sz="1750" dirty="0">
                <a:solidFill>
                  <a:srgbClr val="CFD0D8"/>
                </a:solidFill>
                <a:latin typeface="Roboto" pitchFamily="34" charset="0"/>
                <a:ea typeface="Roboto" pitchFamily="34" charset="-122"/>
                <a:cs typeface="Roboto" pitchFamily="34" charset="-120"/>
              </a:rPr>
              <a:t> Automated scaling, powered by AI, can detect anomalies and scale resources in seconds, minimizing downtime and ensuring optimal performance.</a:t>
            </a:r>
            <a:endParaRPr lang="en-US" sz="1750" dirty="0"/>
          </a:p>
        </p:txBody>
      </p:sp>
      <p:pic>
        <p:nvPicPr>
          <p:cNvPr id="12" name="Picture 11">
            <a:extLst>
              <a:ext uri="{FF2B5EF4-FFF2-40B4-BE49-F238E27FC236}">
                <a16:creationId xmlns:a16="http://schemas.microsoft.com/office/drawing/2014/main" id="{E2EEA226-E7D6-1F8E-E886-9A80F86B042A}"/>
              </a:ext>
            </a:extLst>
          </p:cNvPr>
          <p:cNvPicPr>
            <a:picLocks noChangeAspect="1"/>
          </p:cNvPicPr>
          <p:nvPr/>
        </p:nvPicPr>
        <p:blipFill>
          <a:blip r:embed="rId3"/>
          <a:stretch>
            <a:fillRect/>
          </a:stretch>
        </p:blipFill>
        <p:spPr>
          <a:xfrm>
            <a:off x="12693883" y="7719260"/>
            <a:ext cx="1818183" cy="40531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83883" y="486608"/>
            <a:ext cx="7976235" cy="1042511"/>
          </a:xfrm>
          <a:prstGeom prst="rect">
            <a:avLst/>
          </a:prstGeom>
          <a:noFill/>
          <a:ln/>
        </p:spPr>
        <p:txBody>
          <a:bodyPr wrap="square" lIns="0" tIns="0" rIns="0" bIns="0" rtlCol="0" anchor="t"/>
          <a:lstStyle/>
          <a:p>
            <a:pPr marL="0" indent="0" algn="l">
              <a:lnSpc>
                <a:spcPts val="4100"/>
              </a:lnSpc>
              <a:buNone/>
            </a:pPr>
            <a:r>
              <a:rPr lang="en-US" sz="3250" dirty="0">
                <a:solidFill>
                  <a:srgbClr val="FFFFFF"/>
                </a:solidFill>
                <a:latin typeface="Roboto Medium" pitchFamily="34" charset="0"/>
                <a:ea typeface="Roboto Medium" pitchFamily="34" charset="-122"/>
                <a:cs typeface="Roboto Medium" pitchFamily="34" charset="-120"/>
              </a:rPr>
              <a:t>How AI is Automating Cloud Resource Management</a:t>
            </a:r>
            <a:endParaRPr lang="en-US" sz="3250" dirty="0"/>
          </a:p>
        </p:txBody>
      </p:sp>
      <p:sp>
        <p:nvSpPr>
          <p:cNvPr id="4" name="Text 1"/>
          <p:cNvSpPr/>
          <p:nvPr/>
        </p:nvSpPr>
        <p:spPr>
          <a:xfrm>
            <a:off x="583883" y="1779389"/>
            <a:ext cx="7976235" cy="1067276"/>
          </a:xfrm>
          <a:prstGeom prst="rect">
            <a:avLst/>
          </a:prstGeom>
          <a:noFill/>
          <a:ln/>
        </p:spPr>
        <p:txBody>
          <a:bodyPr wrap="square" lIns="0" tIns="0" rIns="0" bIns="0" rtlCol="0" anchor="t"/>
          <a:lstStyle/>
          <a:p>
            <a:pPr marL="0" indent="0" algn="l">
              <a:lnSpc>
                <a:spcPts val="2100"/>
              </a:lnSpc>
              <a:buNone/>
            </a:pPr>
            <a:r>
              <a:rPr lang="en-US" sz="1300" dirty="0">
                <a:solidFill>
                  <a:srgbClr val="CFD0D8"/>
                </a:solidFill>
                <a:latin typeface="Roboto" pitchFamily="34" charset="0"/>
                <a:ea typeface="Roboto" pitchFamily="34" charset="-122"/>
                <a:cs typeface="Roboto" pitchFamily="34" charset="-120"/>
              </a:rPr>
              <a:t>AI and Machine Learning algorithms are revolutionizing cloud resource management by dynamically optimizing resource allocation and utilization. These algorithms analyze usage patterns, predict future needs, and automatically adjust resources to meet demand, ensuring optimal performance and cost-efficiency.</a:t>
            </a:r>
            <a:endParaRPr lang="en-US" sz="1300" dirty="0"/>
          </a:p>
        </p:txBody>
      </p:sp>
      <p:sp>
        <p:nvSpPr>
          <p:cNvPr id="5" name="Text 2"/>
          <p:cNvSpPr/>
          <p:nvPr/>
        </p:nvSpPr>
        <p:spPr>
          <a:xfrm>
            <a:off x="583883" y="3034308"/>
            <a:ext cx="7976235" cy="800457"/>
          </a:xfrm>
          <a:prstGeom prst="rect">
            <a:avLst/>
          </a:prstGeom>
          <a:noFill/>
          <a:ln/>
        </p:spPr>
        <p:txBody>
          <a:bodyPr wrap="square" lIns="0" tIns="0" rIns="0" bIns="0" rtlCol="0" anchor="t"/>
          <a:lstStyle/>
          <a:p>
            <a:pPr marL="0" indent="0" algn="l">
              <a:lnSpc>
                <a:spcPts val="2100"/>
              </a:lnSpc>
              <a:buNone/>
            </a:pPr>
            <a:r>
              <a:rPr lang="en-US" sz="1300" dirty="0">
                <a:solidFill>
                  <a:srgbClr val="CFD0D8"/>
                </a:solidFill>
                <a:latin typeface="Roboto" pitchFamily="34" charset="0"/>
                <a:ea typeface="Roboto" pitchFamily="34" charset="-122"/>
                <a:cs typeface="Roboto" pitchFamily="34" charset="-120"/>
              </a:rPr>
              <a:t>Predictive analytics forecast demand with remarkable accuracy, reducing over-provisioning by an average of 20%. By anticipating workload fluctuations, AI enables proactive scaling, preventing resource bottlenecks and minimizing wasted capacity during off-peak periods.</a:t>
            </a:r>
            <a:endParaRPr lang="en-US" sz="1300" dirty="0"/>
          </a:p>
        </p:txBody>
      </p:sp>
      <p:sp>
        <p:nvSpPr>
          <p:cNvPr id="6" name="Shape 3"/>
          <p:cNvSpPr/>
          <p:nvPr/>
        </p:nvSpPr>
        <p:spPr>
          <a:xfrm>
            <a:off x="583883" y="4022408"/>
            <a:ext cx="3904774" cy="2043708"/>
          </a:xfrm>
          <a:prstGeom prst="roundRect">
            <a:avLst>
              <a:gd name="adj" fmla="val 3429"/>
            </a:avLst>
          </a:prstGeom>
          <a:solidFill>
            <a:srgbClr val="182567"/>
          </a:solidFill>
          <a:ln w="7620">
            <a:solidFill>
              <a:srgbClr val="313E80"/>
            </a:solidFill>
            <a:prstDash val="solid"/>
          </a:ln>
        </p:spPr>
      </p:sp>
      <p:sp>
        <p:nvSpPr>
          <p:cNvPr id="7" name="Text 4"/>
          <p:cNvSpPr/>
          <p:nvPr/>
        </p:nvSpPr>
        <p:spPr>
          <a:xfrm>
            <a:off x="758309" y="4196834"/>
            <a:ext cx="2085499" cy="260747"/>
          </a:xfrm>
          <a:prstGeom prst="rect">
            <a:avLst/>
          </a:prstGeom>
          <a:noFill/>
          <a:ln/>
        </p:spPr>
        <p:txBody>
          <a:bodyPr wrap="none" lIns="0" tIns="0" rIns="0" bIns="0" rtlCol="0" anchor="t"/>
          <a:lstStyle/>
          <a:p>
            <a:pPr marL="0" indent="0" algn="l">
              <a:lnSpc>
                <a:spcPts val="2050"/>
              </a:lnSpc>
              <a:buNone/>
            </a:pPr>
            <a:r>
              <a:rPr lang="en-US" sz="1600" dirty="0">
                <a:solidFill>
                  <a:srgbClr val="CFD0D8"/>
                </a:solidFill>
                <a:latin typeface="Roboto Medium" pitchFamily="34" charset="0"/>
                <a:ea typeface="Roboto Medium" pitchFamily="34" charset="-122"/>
                <a:cs typeface="Roboto Medium" pitchFamily="34" charset="-120"/>
              </a:rPr>
              <a:t>Automated Scaling</a:t>
            </a:r>
            <a:endParaRPr lang="en-US" sz="1600" dirty="0"/>
          </a:p>
        </p:txBody>
      </p:sp>
      <p:sp>
        <p:nvSpPr>
          <p:cNvPr id="8" name="Text 5"/>
          <p:cNvSpPr/>
          <p:nvPr/>
        </p:nvSpPr>
        <p:spPr>
          <a:xfrm>
            <a:off x="758309" y="4557593"/>
            <a:ext cx="3555921" cy="1334095"/>
          </a:xfrm>
          <a:prstGeom prst="rect">
            <a:avLst/>
          </a:prstGeom>
          <a:noFill/>
          <a:ln/>
        </p:spPr>
        <p:txBody>
          <a:bodyPr wrap="square" lIns="0" tIns="0" rIns="0" bIns="0" rtlCol="0" anchor="t"/>
          <a:lstStyle/>
          <a:p>
            <a:pPr marL="0" indent="0" algn="l">
              <a:lnSpc>
                <a:spcPts val="2100"/>
              </a:lnSpc>
              <a:buNone/>
            </a:pPr>
            <a:r>
              <a:rPr lang="en-US" sz="1300" dirty="0">
                <a:solidFill>
                  <a:srgbClr val="CFD0D8"/>
                </a:solidFill>
                <a:latin typeface="Roboto" pitchFamily="34" charset="0"/>
                <a:ea typeface="Roboto" pitchFamily="34" charset="-122"/>
                <a:cs typeface="Roboto" pitchFamily="34" charset="-120"/>
              </a:rPr>
              <a:t>Dynamically adjusts resources based on real-time needs, scaling up during peak loads and scaling down during off-peak times. This ensures applications always have the resources they need without incurring unnecessary costs.</a:t>
            </a:r>
            <a:endParaRPr lang="en-US" sz="1300" dirty="0"/>
          </a:p>
        </p:txBody>
      </p:sp>
      <p:sp>
        <p:nvSpPr>
          <p:cNvPr id="9" name="Shape 6"/>
          <p:cNvSpPr/>
          <p:nvPr/>
        </p:nvSpPr>
        <p:spPr>
          <a:xfrm>
            <a:off x="4655463" y="4022408"/>
            <a:ext cx="3904774" cy="2043708"/>
          </a:xfrm>
          <a:prstGeom prst="roundRect">
            <a:avLst>
              <a:gd name="adj" fmla="val 3429"/>
            </a:avLst>
          </a:prstGeom>
          <a:solidFill>
            <a:srgbClr val="182567"/>
          </a:solidFill>
          <a:ln w="7620">
            <a:solidFill>
              <a:srgbClr val="313E80"/>
            </a:solidFill>
            <a:prstDash val="solid"/>
          </a:ln>
        </p:spPr>
      </p:sp>
      <p:sp>
        <p:nvSpPr>
          <p:cNvPr id="10" name="Text 7"/>
          <p:cNvSpPr/>
          <p:nvPr/>
        </p:nvSpPr>
        <p:spPr>
          <a:xfrm>
            <a:off x="4829889" y="4196834"/>
            <a:ext cx="2474952" cy="260747"/>
          </a:xfrm>
          <a:prstGeom prst="rect">
            <a:avLst/>
          </a:prstGeom>
          <a:noFill/>
          <a:ln/>
        </p:spPr>
        <p:txBody>
          <a:bodyPr wrap="none" lIns="0" tIns="0" rIns="0" bIns="0" rtlCol="0" anchor="t"/>
          <a:lstStyle/>
          <a:p>
            <a:pPr marL="0" indent="0" algn="l">
              <a:lnSpc>
                <a:spcPts val="2050"/>
              </a:lnSpc>
              <a:buNone/>
            </a:pPr>
            <a:r>
              <a:rPr lang="en-US" sz="1600" dirty="0">
                <a:solidFill>
                  <a:srgbClr val="CFD0D8"/>
                </a:solidFill>
                <a:latin typeface="Roboto Medium" pitchFamily="34" charset="0"/>
                <a:ea typeface="Roboto Medium" pitchFamily="34" charset="-122"/>
                <a:cs typeface="Roboto Medium" pitchFamily="34" charset="-120"/>
              </a:rPr>
              <a:t>Self-Healing Infrastructure</a:t>
            </a:r>
            <a:endParaRPr lang="en-US" sz="1600" dirty="0"/>
          </a:p>
        </p:txBody>
      </p:sp>
      <p:sp>
        <p:nvSpPr>
          <p:cNvPr id="11" name="Text 8"/>
          <p:cNvSpPr/>
          <p:nvPr/>
        </p:nvSpPr>
        <p:spPr>
          <a:xfrm>
            <a:off x="4829889" y="4557593"/>
            <a:ext cx="3555921" cy="1334095"/>
          </a:xfrm>
          <a:prstGeom prst="rect">
            <a:avLst/>
          </a:prstGeom>
          <a:noFill/>
          <a:ln/>
        </p:spPr>
        <p:txBody>
          <a:bodyPr wrap="square" lIns="0" tIns="0" rIns="0" bIns="0" rtlCol="0" anchor="t"/>
          <a:lstStyle/>
          <a:p>
            <a:pPr marL="0" indent="0" algn="l">
              <a:lnSpc>
                <a:spcPts val="2100"/>
              </a:lnSpc>
              <a:buNone/>
            </a:pPr>
            <a:r>
              <a:rPr lang="en-US" sz="1300" dirty="0">
                <a:solidFill>
                  <a:srgbClr val="CFD0D8"/>
                </a:solidFill>
                <a:latin typeface="Roboto" pitchFamily="34" charset="0"/>
                <a:ea typeface="Roboto" pitchFamily="34" charset="-122"/>
                <a:cs typeface="Roboto" pitchFamily="34" charset="-120"/>
              </a:rPr>
              <a:t>Automatically detects and recovers from faults, minimizing downtime and ensuring high availability. AI-driven systems can identify anomalies, diagnose problems, and initiate corrective actions without manual intervention.</a:t>
            </a:r>
            <a:endParaRPr lang="en-US" sz="1300" dirty="0"/>
          </a:p>
        </p:txBody>
      </p:sp>
      <p:sp>
        <p:nvSpPr>
          <p:cNvPr id="12" name="Shape 9"/>
          <p:cNvSpPr/>
          <p:nvPr/>
        </p:nvSpPr>
        <p:spPr>
          <a:xfrm>
            <a:off x="583883" y="6232922"/>
            <a:ext cx="7976235" cy="1510070"/>
          </a:xfrm>
          <a:prstGeom prst="roundRect">
            <a:avLst>
              <a:gd name="adj" fmla="val 4641"/>
            </a:avLst>
          </a:prstGeom>
          <a:solidFill>
            <a:srgbClr val="182567"/>
          </a:solidFill>
          <a:ln w="7620">
            <a:solidFill>
              <a:srgbClr val="313E80"/>
            </a:solidFill>
            <a:prstDash val="solid"/>
          </a:ln>
        </p:spPr>
      </p:sp>
      <p:sp>
        <p:nvSpPr>
          <p:cNvPr id="13" name="Text 10"/>
          <p:cNvSpPr/>
          <p:nvPr/>
        </p:nvSpPr>
        <p:spPr>
          <a:xfrm>
            <a:off x="758309" y="6407348"/>
            <a:ext cx="2085499" cy="260747"/>
          </a:xfrm>
          <a:prstGeom prst="rect">
            <a:avLst/>
          </a:prstGeom>
          <a:noFill/>
          <a:ln/>
        </p:spPr>
        <p:txBody>
          <a:bodyPr wrap="none" lIns="0" tIns="0" rIns="0" bIns="0" rtlCol="0" anchor="t"/>
          <a:lstStyle/>
          <a:p>
            <a:pPr marL="0" indent="0" algn="l">
              <a:lnSpc>
                <a:spcPts val="2050"/>
              </a:lnSpc>
              <a:buNone/>
            </a:pPr>
            <a:r>
              <a:rPr lang="en-US" sz="1600" dirty="0">
                <a:solidFill>
                  <a:srgbClr val="CFD0D8"/>
                </a:solidFill>
                <a:latin typeface="Roboto Medium" pitchFamily="34" charset="0"/>
                <a:ea typeface="Roboto Medium" pitchFamily="34" charset="-122"/>
                <a:cs typeface="Roboto Medium" pitchFamily="34" charset="-120"/>
              </a:rPr>
              <a:t>Resource Allocation</a:t>
            </a:r>
            <a:endParaRPr lang="en-US" sz="1600" dirty="0"/>
          </a:p>
        </p:txBody>
      </p:sp>
      <p:sp>
        <p:nvSpPr>
          <p:cNvPr id="14" name="Text 11"/>
          <p:cNvSpPr/>
          <p:nvPr/>
        </p:nvSpPr>
        <p:spPr>
          <a:xfrm>
            <a:off x="758309" y="6768108"/>
            <a:ext cx="7627382" cy="800457"/>
          </a:xfrm>
          <a:prstGeom prst="rect">
            <a:avLst/>
          </a:prstGeom>
          <a:noFill/>
          <a:ln/>
        </p:spPr>
        <p:txBody>
          <a:bodyPr wrap="square" lIns="0" tIns="0" rIns="0" bIns="0" rtlCol="0" anchor="t"/>
          <a:lstStyle/>
          <a:p>
            <a:pPr marL="0" indent="0" algn="l">
              <a:lnSpc>
                <a:spcPts val="2100"/>
              </a:lnSpc>
              <a:buNone/>
            </a:pPr>
            <a:r>
              <a:rPr lang="en-US" sz="1300" dirty="0">
                <a:solidFill>
                  <a:srgbClr val="CFD0D8"/>
                </a:solidFill>
                <a:latin typeface="Roboto" pitchFamily="34" charset="0"/>
                <a:ea typeface="Roboto" pitchFamily="34" charset="-122"/>
                <a:cs typeface="Roboto" pitchFamily="34" charset="-120"/>
              </a:rPr>
              <a:t>AI/ML optimizes resource allocation and utilization, intelligently distributing resources across different applications and services based on their priority and resource requirements. This results in improved performance and reduced resource contention.</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195"/>
          </a:xfrm>
          <a:prstGeom prst="rect">
            <a:avLst/>
          </a:prstGeom>
        </p:spPr>
      </p:pic>
      <p:sp>
        <p:nvSpPr>
          <p:cNvPr id="3" name="Text 0"/>
          <p:cNvSpPr/>
          <p:nvPr/>
        </p:nvSpPr>
        <p:spPr>
          <a:xfrm>
            <a:off x="6159698" y="528995"/>
            <a:ext cx="7797403" cy="1202531"/>
          </a:xfrm>
          <a:prstGeom prst="rect">
            <a:avLst/>
          </a:prstGeom>
          <a:noFill/>
          <a:ln/>
        </p:spPr>
        <p:txBody>
          <a:bodyPr wrap="square" lIns="0" tIns="0" rIns="0" bIns="0" rtlCol="0" anchor="t"/>
          <a:lstStyle/>
          <a:p>
            <a:pPr marL="0" indent="0" algn="l">
              <a:lnSpc>
                <a:spcPts val="4700"/>
              </a:lnSpc>
              <a:buNone/>
            </a:pPr>
            <a:r>
              <a:rPr lang="en-US" sz="3750" dirty="0">
                <a:solidFill>
                  <a:srgbClr val="FFFFFF"/>
                </a:solidFill>
                <a:latin typeface="Roboto Medium" pitchFamily="34" charset="0"/>
                <a:ea typeface="Roboto Medium" pitchFamily="34" charset="-122"/>
                <a:cs typeface="Roboto Medium" pitchFamily="34" charset="-120"/>
              </a:rPr>
              <a:t>Key Benefits: Cost Reduction &amp; Efficiency</a:t>
            </a:r>
            <a:endParaRPr lang="en-US" sz="3750" dirty="0"/>
          </a:p>
        </p:txBody>
      </p:sp>
      <p:sp>
        <p:nvSpPr>
          <p:cNvPr id="4" name="Text 1"/>
          <p:cNvSpPr/>
          <p:nvPr/>
        </p:nvSpPr>
        <p:spPr>
          <a:xfrm>
            <a:off x="6159698" y="2020014"/>
            <a:ext cx="7797403" cy="615553"/>
          </a:xfrm>
          <a:prstGeom prst="rect">
            <a:avLst/>
          </a:prstGeom>
          <a:noFill/>
          <a:ln/>
        </p:spPr>
        <p:txBody>
          <a:bodyPr wrap="square" lIns="0" tIns="0" rIns="0" bIns="0" rtlCol="0" anchor="t"/>
          <a:lstStyle/>
          <a:p>
            <a:pPr marL="0" indent="0" algn="l">
              <a:lnSpc>
                <a:spcPts val="2400"/>
              </a:lnSpc>
              <a:buNone/>
            </a:pPr>
            <a:r>
              <a:rPr lang="en-US" sz="1500" dirty="0">
                <a:solidFill>
                  <a:srgbClr val="CFD0D8"/>
                </a:solidFill>
                <a:latin typeface="Roboto" pitchFamily="34" charset="0"/>
                <a:ea typeface="Roboto" pitchFamily="34" charset="-122"/>
                <a:cs typeface="Roboto" pitchFamily="34" charset="-120"/>
              </a:rPr>
              <a:t>AI identifies underutilized resources, leading to an average of 27% reduction in cloud spending by eliminating waste and optimizing usage.</a:t>
            </a:r>
            <a:endParaRPr lang="en-US" sz="1500" dirty="0"/>
          </a:p>
        </p:txBody>
      </p:sp>
      <p:sp>
        <p:nvSpPr>
          <p:cNvPr id="5" name="Text 2"/>
          <p:cNvSpPr/>
          <p:nvPr/>
        </p:nvSpPr>
        <p:spPr>
          <a:xfrm>
            <a:off x="6159698" y="2851904"/>
            <a:ext cx="7797403" cy="615553"/>
          </a:xfrm>
          <a:prstGeom prst="rect">
            <a:avLst/>
          </a:prstGeom>
          <a:noFill/>
          <a:ln/>
        </p:spPr>
        <p:txBody>
          <a:bodyPr wrap="square" lIns="0" tIns="0" rIns="0" bIns="0" rtlCol="0" anchor="t"/>
          <a:lstStyle/>
          <a:p>
            <a:pPr marL="0" indent="0" algn="l">
              <a:lnSpc>
                <a:spcPts val="2400"/>
              </a:lnSpc>
              <a:buNone/>
            </a:pPr>
            <a:r>
              <a:rPr lang="en-US" sz="1500" dirty="0">
                <a:solidFill>
                  <a:srgbClr val="CFD0D8"/>
                </a:solidFill>
                <a:latin typeface="Roboto" pitchFamily="34" charset="0"/>
                <a:ea typeface="Roboto" pitchFamily="34" charset="-122"/>
                <a:cs typeface="Roboto" pitchFamily="34" charset="-120"/>
              </a:rPr>
              <a:t>Automated scaling reduces latency by up to 40%, improving application responsiveness and user satisfaction.</a:t>
            </a:r>
            <a:endParaRPr lang="en-US" sz="1500" dirty="0"/>
          </a:p>
        </p:txBody>
      </p:sp>
      <p:sp>
        <p:nvSpPr>
          <p:cNvPr id="6" name="Shape 3"/>
          <p:cNvSpPr/>
          <p:nvPr/>
        </p:nvSpPr>
        <p:spPr>
          <a:xfrm>
            <a:off x="6376035" y="3683794"/>
            <a:ext cx="22860" cy="4017407"/>
          </a:xfrm>
          <a:prstGeom prst="roundRect">
            <a:avLst>
              <a:gd name="adj" fmla="val 353490"/>
            </a:avLst>
          </a:prstGeom>
          <a:solidFill>
            <a:srgbClr val="313E80"/>
          </a:solidFill>
          <a:ln/>
        </p:spPr>
      </p:sp>
      <p:sp>
        <p:nvSpPr>
          <p:cNvPr id="7" name="Shape 4"/>
          <p:cNvSpPr/>
          <p:nvPr/>
        </p:nvSpPr>
        <p:spPr>
          <a:xfrm>
            <a:off x="6569571" y="4105037"/>
            <a:ext cx="577096" cy="22860"/>
          </a:xfrm>
          <a:prstGeom prst="roundRect">
            <a:avLst>
              <a:gd name="adj" fmla="val 353490"/>
            </a:avLst>
          </a:prstGeom>
          <a:solidFill>
            <a:srgbClr val="313E80"/>
          </a:solidFill>
          <a:ln/>
        </p:spPr>
      </p:sp>
      <p:sp>
        <p:nvSpPr>
          <p:cNvPr id="8" name="Shape 5"/>
          <p:cNvSpPr/>
          <p:nvPr/>
        </p:nvSpPr>
        <p:spPr>
          <a:xfrm>
            <a:off x="6159639" y="3900130"/>
            <a:ext cx="432792" cy="432792"/>
          </a:xfrm>
          <a:prstGeom prst="roundRect">
            <a:avLst>
              <a:gd name="adj" fmla="val 18671"/>
            </a:avLst>
          </a:prstGeom>
          <a:solidFill>
            <a:srgbClr val="182567"/>
          </a:solidFill>
          <a:ln w="7620">
            <a:solidFill>
              <a:srgbClr val="313E80"/>
            </a:solidFill>
            <a:prstDash val="solid"/>
          </a:ln>
        </p:spPr>
      </p:sp>
      <p:sp>
        <p:nvSpPr>
          <p:cNvPr id="9" name="Text 6"/>
          <p:cNvSpPr/>
          <p:nvPr/>
        </p:nvSpPr>
        <p:spPr>
          <a:xfrm>
            <a:off x="6231731" y="3936147"/>
            <a:ext cx="288488" cy="360640"/>
          </a:xfrm>
          <a:prstGeom prst="rect">
            <a:avLst/>
          </a:prstGeom>
          <a:noFill/>
          <a:ln/>
        </p:spPr>
        <p:txBody>
          <a:bodyPr wrap="none" lIns="0" tIns="0" rIns="0" bIns="0" rtlCol="0" anchor="t"/>
          <a:lstStyle/>
          <a:p>
            <a:pPr marL="0" indent="0" algn="ctr">
              <a:lnSpc>
                <a:spcPts val="2250"/>
              </a:lnSpc>
              <a:buNone/>
            </a:pPr>
            <a:r>
              <a:rPr lang="en-US" sz="2250" dirty="0">
                <a:solidFill>
                  <a:srgbClr val="CFD0D8"/>
                </a:solidFill>
                <a:latin typeface="Roboto Medium" pitchFamily="34" charset="0"/>
                <a:ea typeface="Roboto Medium" pitchFamily="34" charset="-122"/>
                <a:cs typeface="Roboto Medium" pitchFamily="34" charset="-120"/>
              </a:rPr>
              <a:t>1</a:t>
            </a:r>
            <a:endParaRPr lang="en-US" sz="2250" dirty="0"/>
          </a:p>
        </p:txBody>
      </p:sp>
      <p:sp>
        <p:nvSpPr>
          <p:cNvPr id="10" name="Text 7"/>
          <p:cNvSpPr/>
          <p:nvPr/>
        </p:nvSpPr>
        <p:spPr>
          <a:xfrm>
            <a:off x="7338060" y="3876080"/>
            <a:ext cx="2404943" cy="300633"/>
          </a:xfrm>
          <a:prstGeom prst="rect">
            <a:avLst/>
          </a:prstGeom>
          <a:noFill/>
          <a:ln/>
        </p:spPr>
        <p:txBody>
          <a:bodyPr wrap="none" lIns="0" tIns="0" rIns="0" bIns="0" rtlCol="0" anchor="t"/>
          <a:lstStyle/>
          <a:p>
            <a:pPr marL="0" indent="0" algn="l">
              <a:lnSpc>
                <a:spcPts val="2350"/>
              </a:lnSpc>
              <a:buNone/>
            </a:pPr>
            <a:r>
              <a:rPr lang="en-US" sz="1850" dirty="0">
                <a:solidFill>
                  <a:srgbClr val="CFD0D8"/>
                </a:solidFill>
                <a:latin typeface="Roboto Medium" pitchFamily="34" charset="0"/>
                <a:ea typeface="Roboto Medium" pitchFamily="34" charset="-122"/>
                <a:cs typeface="Roboto Medium" pitchFamily="34" charset="-120"/>
              </a:rPr>
              <a:t>Cost Optimization</a:t>
            </a:r>
            <a:endParaRPr lang="en-US" sz="1850" dirty="0"/>
          </a:p>
        </p:txBody>
      </p:sp>
      <p:sp>
        <p:nvSpPr>
          <p:cNvPr id="11" name="Text 8"/>
          <p:cNvSpPr/>
          <p:nvPr/>
        </p:nvSpPr>
        <p:spPr>
          <a:xfrm>
            <a:off x="7338060" y="4292084"/>
            <a:ext cx="6619042" cy="307777"/>
          </a:xfrm>
          <a:prstGeom prst="rect">
            <a:avLst/>
          </a:prstGeom>
          <a:noFill/>
          <a:ln/>
        </p:spPr>
        <p:txBody>
          <a:bodyPr wrap="none" lIns="0" tIns="0" rIns="0" bIns="0" rtlCol="0" anchor="t"/>
          <a:lstStyle/>
          <a:p>
            <a:pPr marL="0" indent="0" algn="l">
              <a:lnSpc>
                <a:spcPts val="2400"/>
              </a:lnSpc>
              <a:buNone/>
            </a:pPr>
            <a:r>
              <a:rPr lang="en-US" sz="1500" dirty="0">
                <a:solidFill>
                  <a:srgbClr val="CFD0D8"/>
                </a:solidFill>
                <a:latin typeface="Roboto" pitchFamily="34" charset="0"/>
                <a:ea typeface="Roboto" pitchFamily="34" charset="-122"/>
                <a:cs typeface="Roboto" pitchFamily="34" charset="-120"/>
              </a:rPr>
              <a:t>27% average reduction in cloud spending</a:t>
            </a:r>
            <a:endParaRPr lang="en-US" sz="1500" dirty="0"/>
          </a:p>
        </p:txBody>
      </p:sp>
      <p:sp>
        <p:nvSpPr>
          <p:cNvPr id="12" name="Shape 9"/>
          <p:cNvSpPr/>
          <p:nvPr/>
        </p:nvSpPr>
        <p:spPr>
          <a:xfrm>
            <a:off x="6569571" y="5405676"/>
            <a:ext cx="577096" cy="22860"/>
          </a:xfrm>
          <a:prstGeom prst="roundRect">
            <a:avLst>
              <a:gd name="adj" fmla="val 353490"/>
            </a:avLst>
          </a:prstGeom>
          <a:solidFill>
            <a:srgbClr val="313E80"/>
          </a:solidFill>
          <a:ln/>
        </p:spPr>
      </p:sp>
      <p:sp>
        <p:nvSpPr>
          <p:cNvPr id="13" name="Shape 10"/>
          <p:cNvSpPr/>
          <p:nvPr/>
        </p:nvSpPr>
        <p:spPr>
          <a:xfrm>
            <a:off x="6159639" y="5200769"/>
            <a:ext cx="432792" cy="432792"/>
          </a:xfrm>
          <a:prstGeom prst="roundRect">
            <a:avLst>
              <a:gd name="adj" fmla="val 18671"/>
            </a:avLst>
          </a:prstGeom>
          <a:solidFill>
            <a:srgbClr val="182567"/>
          </a:solidFill>
          <a:ln w="7620">
            <a:solidFill>
              <a:srgbClr val="313E80"/>
            </a:solidFill>
            <a:prstDash val="solid"/>
          </a:ln>
        </p:spPr>
      </p:sp>
      <p:sp>
        <p:nvSpPr>
          <p:cNvPr id="14" name="Text 11"/>
          <p:cNvSpPr/>
          <p:nvPr/>
        </p:nvSpPr>
        <p:spPr>
          <a:xfrm>
            <a:off x="6231731" y="5236785"/>
            <a:ext cx="288488" cy="360640"/>
          </a:xfrm>
          <a:prstGeom prst="rect">
            <a:avLst/>
          </a:prstGeom>
          <a:noFill/>
          <a:ln/>
        </p:spPr>
        <p:txBody>
          <a:bodyPr wrap="none" lIns="0" tIns="0" rIns="0" bIns="0" rtlCol="0" anchor="t"/>
          <a:lstStyle/>
          <a:p>
            <a:pPr marL="0" indent="0" algn="ctr">
              <a:lnSpc>
                <a:spcPts val="2250"/>
              </a:lnSpc>
              <a:buNone/>
            </a:pPr>
            <a:r>
              <a:rPr lang="en-US" sz="2250" dirty="0">
                <a:solidFill>
                  <a:srgbClr val="CFD0D8"/>
                </a:solidFill>
                <a:latin typeface="Roboto Medium" pitchFamily="34" charset="0"/>
                <a:ea typeface="Roboto Medium" pitchFamily="34" charset="-122"/>
                <a:cs typeface="Roboto Medium" pitchFamily="34" charset="-120"/>
              </a:rPr>
              <a:t>2</a:t>
            </a:r>
            <a:endParaRPr lang="en-US" sz="2250" dirty="0"/>
          </a:p>
        </p:txBody>
      </p:sp>
      <p:sp>
        <p:nvSpPr>
          <p:cNvPr id="15" name="Text 12"/>
          <p:cNvSpPr/>
          <p:nvPr/>
        </p:nvSpPr>
        <p:spPr>
          <a:xfrm>
            <a:off x="7338060" y="5176718"/>
            <a:ext cx="2471738" cy="300633"/>
          </a:xfrm>
          <a:prstGeom prst="rect">
            <a:avLst/>
          </a:prstGeom>
          <a:noFill/>
          <a:ln/>
        </p:spPr>
        <p:txBody>
          <a:bodyPr wrap="none" lIns="0" tIns="0" rIns="0" bIns="0" rtlCol="0" anchor="t"/>
          <a:lstStyle/>
          <a:p>
            <a:pPr marL="0" indent="0" algn="l">
              <a:lnSpc>
                <a:spcPts val="2350"/>
              </a:lnSpc>
              <a:buNone/>
            </a:pPr>
            <a:r>
              <a:rPr lang="en-US" sz="1850" dirty="0">
                <a:solidFill>
                  <a:srgbClr val="CFD0D8"/>
                </a:solidFill>
                <a:latin typeface="Roboto Medium" pitchFamily="34" charset="0"/>
                <a:ea typeface="Roboto Medium" pitchFamily="34" charset="-122"/>
                <a:cs typeface="Roboto Medium" pitchFamily="34" charset="-120"/>
              </a:rPr>
              <a:t>Improved Performance</a:t>
            </a:r>
            <a:endParaRPr lang="en-US" sz="1850" dirty="0"/>
          </a:p>
        </p:txBody>
      </p:sp>
      <p:sp>
        <p:nvSpPr>
          <p:cNvPr id="16" name="Text 13"/>
          <p:cNvSpPr/>
          <p:nvPr/>
        </p:nvSpPr>
        <p:spPr>
          <a:xfrm>
            <a:off x="7338060" y="5592723"/>
            <a:ext cx="6619042" cy="307777"/>
          </a:xfrm>
          <a:prstGeom prst="rect">
            <a:avLst/>
          </a:prstGeom>
          <a:noFill/>
          <a:ln/>
        </p:spPr>
        <p:txBody>
          <a:bodyPr wrap="none" lIns="0" tIns="0" rIns="0" bIns="0" rtlCol="0" anchor="t"/>
          <a:lstStyle/>
          <a:p>
            <a:pPr marL="0" indent="0" algn="l">
              <a:lnSpc>
                <a:spcPts val="2400"/>
              </a:lnSpc>
              <a:buNone/>
            </a:pPr>
            <a:r>
              <a:rPr lang="en-US" sz="1500" dirty="0">
                <a:solidFill>
                  <a:srgbClr val="CFD0D8"/>
                </a:solidFill>
                <a:latin typeface="Roboto" pitchFamily="34" charset="0"/>
                <a:ea typeface="Roboto" pitchFamily="34" charset="-122"/>
                <a:cs typeface="Roboto" pitchFamily="34" charset="-120"/>
              </a:rPr>
              <a:t>Up to 40% reduction in latency for critical applications</a:t>
            </a:r>
            <a:endParaRPr lang="en-US" sz="1500" dirty="0"/>
          </a:p>
        </p:txBody>
      </p:sp>
      <p:sp>
        <p:nvSpPr>
          <p:cNvPr id="17" name="Shape 14"/>
          <p:cNvSpPr/>
          <p:nvPr/>
        </p:nvSpPr>
        <p:spPr>
          <a:xfrm>
            <a:off x="6569571" y="6706314"/>
            <a:ext cx="577096" cy="22860"/>
          </a:xfrm>
          <a:prstGeom prst="roundRect">
            <a:avLst>
              <a:gd name="adj" fmla="val 353490"/>
            </a:avLst>
          </a:prstGeom>
          <a:solidFill>
            <a:srgbClr val="313E80"/>
          </a:solidFill>
          <a:ln/>
        </p:spPr>
      </p:sp>
      <p:sp>
        <p:nvSpPr>
          <p:cNvPr id="18" name="Shape 15"/>
          <p:cNvSpPr/>
          <p:nvPr/>
        </p:nvSpPr>
        <p:spPr>
          <a:xfrm>
            <a:off x="6159639" y="6501408"/>
            <a:ext cx="432792" cy="432792"/>
          </a:xfrm>
          <a:prstGeom prst="roundRect">
            <a:avLst>
              <a:gd name="adj" fmla="val 18671"/>
            </a:avLst>
          </a:prstGeom>
          <a:solidFill>
            <a:srgbClr val="182567"/>
          </a:solidFill>
          <a:ln w="7620">
            <a:solidFill>
              <a:srgbClr val="313E80"/>
            </a:solidFill>
            <a:prstDash val="solid"/>
          </a:ln>
        </p:spPr>
      </p:sp>
      <p:sp>
        <p:nvSpPr>
          <p:cNvPr id="19" name="Text 16"/>
          <p:cNvSpPr/>
          <p:nvPr/>
        </p:nvSpPr>
        <p:spPr>
          <a:xfrm>
            <a:off x="6231731" y="6537424"/>
            <a:ext cx="288488" cy="360640"/>
          </a:xfrm>
          <a:prstGeom prst="rect">
            <a:avLst/>
          </a:prstGeom>
          <a:noFill/>
          <a:ln/>
        </p:spPr>
        <p:txBody>
          <a:bodyPr wrap="none" lIns="0" tIns="0" rIns="0" bIns="0" rtlCol="0" anchor="t"/>
          <a:lstStyle/>
          <a:p>
            <a:pPr marL="0" indent="0" algn="ctr">
              <a:lnSpc>
                <a:spcPts val="2250"/>
              </a:lnSpc>
              <a:buNone/>
            </a:pPr>
            <a:r>
              <a:rPr lang="en-US" sz="2250" dirty="0">
                <a:solidFill>
                  <a:srgbClr val="CFD0D8"/>
                </a:solidFill>
                <a:latin typeface="Roboto Medium" pitchFamily="34" charset="0"/>
                <a:ea typeface="Roboto Medium" pitchFamily="34" charset="-122"/>
                <a:cs typeface="Roboto Medium" pitchFamily="34" charset="-120"/>
              </a:rPr>
              <a:t>3</a:t>
            </a:r>
            <a:endParaRPr lang="en-US" sz="2250" dirty="0"/>
          </a:p>
        </p:txBody>
      </p:sp>
      <p:sp>
        <p:nvSpPr>
          <p:cNvPr id="20" name="Text 17"/>
          <p:cNvSpPr/>
          <p:nvPr/>
        </p:nvSpPr>
        <p:spPr>
          <a:xfrm>
            <a:off x="7338060" y="6477357"/>
            <a:ext cx="2404943" cy="300633"/>
          </a:xfrm>
          <a:prstGeom prst="rect">
            <a:avLst/>
          </a:prstGeom>
          <a:noFill/>
          <a:ln/>
        </p:spPr>
        <p:txBody>
          <a:bodyPr wrap="none" lIns="0" tIns="0" rIns="0" bIns="0" rtlCol="0" anchor="t"/>
          <a:lstStyle/>
          <a:p>
            <a:pPr marL="0" indent="0" algn="l">
              <a:lnSpc>
                <a:spcPts val="2350"/>
              </a:lnSpc>
              <a:buNone/>
            </a:pPr>
            <a:r>
              <a:rPr lang="en-US" sz="1850" dirty="0">
                <a:solidFill>
                  <a:srgbClr val="CFD0D8"/>
                </a:solidFill>
                <a:latin typeface="Roboto Medium" pitchFamily="34" charset="0"/>
                <a:ea typeface="Roboto Medium" pitchFamily="34" charset="-122"/>
                <a:cs typeface="Roboto Medium" pitchFamily="34" charset="-120"/>
              </a:rPr>
              <a:t>Increased Efficiency</a:t>
            </a:r>
            <a:endParaRPr lang="en-US" sz="1850" dirty="0"/>
          </a:p>
        </p:txBody>
      </p:sp>
      <p:sp>
        <p:nvSpPr>
          <p:cNvPr id="21" name="Text 18"/>
          <p:cNvSpPr/>
          <p:nvPr/>
        </p:nvSpPr>
        <p:spPr>
          <a:xfrm>
            <a:off x="7338060" y="6893362"/>
            <a:ext cx="6619042" cy="615553"/>
          </a:xfrm>
          <a:prstGeom prst="rect">
            <a:avLst/>
          </a:prstGeom>
          <a:noFill/>
          <a:ln/>
        </p:spPr>
        <p:txBody>
          <a:bodyPr wrap="square" lIns="0" tIns="0" rIns="0" bIns="0" rtlCol="0" anchor="t"/>
          <a:lstStyle/>
          <a:p>
            <a:pPr marL="0" indent="0" algn="l">
              <a:lnSpc>
                <a:spcPts val="2400"/>
              </a:lnSpc>
              <a:buNone/>
            </a:pPr>
            <a:r>
              <a:rPr lang="en-US" sz="1500" dirty="0">
                <a:solidFill>
                  <a:srgbClr val="CFD0D8"/>
                </a:solidFill>
                <a:latin typeface="Roboto" pitchFamily="34" charset="0"/>
                <a:ea typeface="Roboto" pitchFamily="34" charset="-122"/>
                <a:cs typeface="Roboto" pitchFamily="34" charset="-120"/>
              </a:rPr>
              <a:t>Frees up IT staff by automating routine tasks, allowing them to focus on strategic initiatives</a:t>
            </a:r>
            <a:endParaRPr lang="en-US" sz="1500" dirty="0"/>
          </a:p>
        </p:txBody>
      </p:sp>
      <p:pic>
        <p:nvPicPr>
          <p:cNvPr id="22" name="Picture 21">
            <a:extLst>
              <a:ext uri="{FF2B5EF4-FFF2-40B4-BE49-F238E27FC236}">
                <a16:creationId xmlns:a16="http://schemas.microsoft.com/office/drawing/2014/main" id="{19D89EE9-3078-AE01-34B1-42187AC9B3D0}"/>
              </a:ext>
            </a:extLst>
          </p:cNvPr>
          <p:cNvPicPr>
            <a:picLocks noChangeAspect="1"/>
          </p:cNvPicPr>
          <p:nvPr/>
        </p:nvPicPr>
        <p:blipFill>
          <a:blip r:embed="rId4"/>
          <a:stretch>
            <a:fillRect/>
          </a:stretch>
        </p:blipFill>
        <p:spPr>
          <a:xfrm>
            <a:off x="12693883" y="7719260"/>
            <a:ext cx="1818183" cy="40531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47581" y="510540"/>
            <a:ext cx="7848838" cy="1156573"/>
          </a:xfrm>
          <a:prstGeom prst="rect">
            <a:avLst/>
          </a:prstGeom>
          <a:noFill/>
          <a:ln/>
        </p:spPr>
        <p:txBody>
          <a:bodyPr wrap="square" lIns="0" tIns="0" rIns="0" bIns="0" rtlCol="0" anchor="t"/>
          <a:lstStyle/>
          <a:p>
            <a:pPr marL="0" indent="0" algn="l">
              <a:lnSpc>
                <a:spcPts val="4550"/>
              </a:lnSpc>
              <a:buNone/>
            </a:pPr>
            <a:r>
              <a:rPr lang="en-US" sz="3600" dirty="0">
                <a:solidFill>
                  <a:srgbClr val="FFFFFF"/>
                </a:solidFill>
                <a:latin typeface="Roboto Medium" pitchFamily="34" charset="0"/>
                <a:ea typeface="Roboto Medium" pitchFamily="34" charset="-122"/>
                <a:cs typeface="Roboto Medium" pitchFamily="34" charset="-120"/>
              </a:rPr>
              <a:t>Case Study 1: AI-Driven Cost Optimization at Intuit</a:t>
            </a:r>
            <a:endParaRPr lang="en-US" sz="3600" dirty="0"/>
          </a:p>
        </p:txBody>
      </p:sp>
      <p:sp>
        <p:nvSpPr>
          <p:cNvPr id="4" name="Text 1"/>
          <p:cNvSpPr/>
          <p:nvPr/>
        </p:nvSpPr>
        <p:spPr>
          <a:xfrm>
            <a:off x="647581" y="1944648"/>
            <a:ext cx="7848838" cy="1183958"/>
          </a:xfrm>
          <a:prstGeom prst="rect">
            <a:avLst/>
          </a:prstGeom>
          <a:noFill/>
          <a:ln/>
        </p:spPr>
        <p:txBody>
          <a:bodyPr wrap="square" lIns="0" tIns="0" rIns="0" bIns="0" rtlCol="0" anchor="t"/>
          <a:lstStyle/>
          <a:p>
            <a:pPr marL="0" indent="0" algn="l">
              <a:lnSpc>
                <a:spcPts val="2300"/>
              </a:lnSpc>
              <a:buNone/>
            </a:pPr>
            <a:r>
              <a:rPr lang="en-US" sz="1450" dirty="0">
                <a:solidFill>
                  <a:srgbClr val="CFD0D8"/>
                </a:solidFill>
                <a:latin typeface="Roboto" pitchFamily="34" charset="0"/>
                <a:ea typeface="Roboto" pitchFamily="34" charset="-122"/>
                <a:cs typeface="Roboto" pitchFamily="34" charset="-120"/>
              </a:rPr>
              <a:t>Intuit leveraged AI and machine learning to optimize its AWS infrastructure, resulting in significant annual cost savings. By implementing a comprehensive AI-driven cost management platform, Intuit was able to reduce its cloud spending while maintaining performance and reliability.</a:t>
            </a:r>
            <a:endParaRPr lang="en-US" sz="1450" dirty="0"/>
          </a:p>
        </p:txBody>
      </p:sp>
      <p:pic>
        <p:nvPicPr>
          <p:cNvPr id="5" name="Image 1" descr="preencoded.png"/>
          <p:cNvPicPr>
            <a:picLocks noChangeAspect="1"/>
          </p:cNvPicPr>
          <p:nvPr/>
        </p:nvPicPr>
        <p:blipFill>
          <a:blip r:embed="rId4"/>
          <a:stretch>
            <a:fillRect/>
          </a:stretch>
        </p:blipFill>
        <p:spPr>
          <a:xfrm>
            <a:off x="647581" y="3336727"/>
            <a:ext cx="925235" cy="1362075"/>
          </a:xfrm>
          <a:prstGeom prst="rect">
            <a:avLst/>
          </a:prstGeom>
        </p:spPr>
      </p:pic>
      <p:sp>
        <p:nvSpPr>
          <p:cNvPr id="6" name="Text 2"/>
          <p:cNvSpPr/>
          <p:nvPr/>
        </p:nvSpPr>
        <p:spPr>
          <a:xfrm>
            <a:off x="1850350" y="3521750"/>
            <a:ext cx="2313027" cy="289084"/>
          </a:xfrm>
          <a:prstGeom prst="rect">
            <a:avLst/>
          </a:prstGeom>
          <a:noFill/>
          <a:ln/>
        </p:spPr>
        <p:txBody>
          <a:bodyPr wrap="none" lIns="0" tIns="0" rIns="0" bIns="0" rtlCol="0" anchor="t"/>
          <a:lstStyle/>
          <a:p>
            <a:pPr marL="0" indent="0" algn="l">
              <a:lnSpc>
                <a:spcPts val="2250"/>
              </a:lnSpc>
              <a:buNone/>
            </a:pPr>
            <a:r>
              <a:rPr lang="en-US" sz="1800" dirty="0">
                <a:solidFill>
                  <a:srgbClr val="CFD0D8"/>
                </a:solidFill>
                <a:latin typeface="Roboto Medium" pitchFamily="34" charset="0"/>
                <a:ea typeface="Roboto Medium" pitchFamily="34" charset="-122"/>
                <a:cs typeface="Roboto Medium" pitchFamily="34" charset="-120"/>
              </a:rPr>
              <a:t>Analysis</a:t>
            </a:r>
            <a:endParaRPr lang="en-US" sz="1800" dirty="0"/>
          </a:p>
        </p:txBody>
      </p:sp>
      <p:sp>
        <p:nvSpPr>
          <p:cNvPr id="7" name="Text 3"/>
          <p:cNvSpPr/>
          <p:nvPr/>
        </p:nvSpPr>
        <p:spPr>
          <a:xfrm>
            <a:off x="1850350" y="3921800"/>
            <a:ext cx="6646069" cy="591979"/>
          </a:xfrm>
          <a:prstGeom prst="rect">
            <a:avLst/>
          </a:prstGeom>
          <a:noFill/>
          <a:ln/>
        </p:spPr>
        <p:txBody>
          <a:bodyPr wrap="square" lIns="0" tIns="0" rIns="0" bIns="0" rtlCol="0" anchor="t"/>
          <a:lstStyle/>
          <a:p>
            <a:pPr marL="0" indent="0" algn="l">
              <a:lnSpc>
                <a:spcPts val="2300"/>
              </a:lnSpc>
              <a:buNone/>
            </a:pPr>
            <a:r>
              <a:rPr lang="en-US" sz="1450" dirty="0">
                <a:solidFill>
                  <a:srgbClr val="CFD0D8"/>
                </a:solidFill>
                <a:latin typeface="Roboto" pitchFamily="34" charset="0"/>
                <a:ea typeface="Roboto" pitchFamily="34" charset="-122"/>
                <a:cs typeface="Roboto" pitchFamily="34" charset="-120"/>
              </a:rPr>
              <a:t>AI algorithms analyzed historical AWS usage patterns across various services, identifying resource inefficiencies and anomalies.</a:t>
            </a:r>
            <a:endParaRPr lang="en-US" sz="1450" dirty="0"/>
          </a:p>
        </p:txBody>
      </p:sp>
      <p:pic>
        <p:nvPicPr>
          <p:cNvPr id="8" name="Image 2" descr="preencoded.png"/>
          <p:cNvPicPr>
            <a:picLocks noChangeAspect="1"/>
          </p:cNvPicPr>
          <p:nvPr/>
        </p:nvPicPr>
        <p:blipFill>
          <a:blip r:embed="rId5"/>
          <a:stretch>
            <a:fillRect/>
          </a:stretch>
        </p:blipFill>
        <p:spPr>
          <a:xfrm>
            <a:off x="647581" y="4698802"/>
            <a:ext cx="925235" cy="1362075"/>
          </a:xfrm>
          <a:prstGeom prst="rect">
            <a:avLst/>
          </a:prstGeom>
        </p:spPr>
      </p:pic>
      <p:sp>
        <p:nvSpPr>
          <p:cNvPr id="9" name="Text 4"/>
          <p:cNvSpPr/>
          <p:nvPr/>
        </p:nvSpPr>
        <p:spPr>
          <a:xfrm>
            <a:off x="1850350" y="4883825"/>
            <a:ext cx="2313027" cy="289084"/>
          </a:xfrm>
          <a:prstGeom prst="rect">
            <a:avLst/>
          </a:prstGeom>
          <a:noFill/>
          <a:ln/>
        </p:spPr>
        <p:txBody>
          <a:bodyPr wrap="none" lIns="0" tIns="0" rIns="0" bIns="0" rtlCol="0" anchor="t"/>
          <a:lstStyle/>
          <a:p>
            <a:pPr marL="0" indent="0" algn="l">
              <a:lnSpc>
                <a:spcPts val="2250"/>
              </a:lnSpc>
              <a:buNone/>
            </a:pPr>
            <a:r>
              <a:rPr lang="en-US" sz="1800" dirty="0">
                <a:solidFill>
                  <a:srgbClr val="CFD0D8"/>
                </a:solidFill>
                <a:latin typeface="Roboto Medium" pitchFamily="34" charset="0"/>
                <a:ea typeface="Roboto Medium" pitchFamily="34" charset="-122"/>
                <a:cs typeface="Roboto Medium" pitchFamily="34" charset="-120"/>
              </a:rPr>
              <a:t>Savings</a:t>
            </a:r>
            <a:endParaRPr lang="en-US" sz="1800" dirty="0"/>
          </a:p>
        </p:txBody>
      </p:sp>
      <p:sp>
        <p:nvSpPr>
          <p:cNvPr id="10" name="Text 5"/>
          <p:cNvSpPr/>
          <p:nvPr/>
        </p:nvSpPr>
        <p:spPr>
          <a:xfrm>
            <a:off x="1850350" y="5283875"/>
            <a:ext cx="6646069" cy="591979"/>
          </a:xfrm>
          <a:prstGeom prst="rect">
            <a:avLst/>
          </a:prstGeom>
          <a:noFill/>
          <a:ln/>
        </p:spPr>
        <p:txBody>
          <a:bodyPr wrap="square" lIns="0" tIns="0" rIns="0" bIns="0" rtlCol="0" anchor="t"/>
          <a:lstStyle/>
          <a:p>
            <a:pPr marL="0" indent="0" algn="l">
              <a:lnSpc>
                <a:spcPts val="2300"/>
              </a:lnSpc>
              <a:buNone/>
            </a:pPr>
            <a:r>
              <a:rPr lang="en-US" sz="1450" dirty="0">
                <a:solidFill>
                  <a:srgbClr val="CFD0D8"/>
                </a:solidFill>
                <a:latin typeface="Roboto" pitchFamily="34" charset="0"/>
                <a:ea typeface="Roboto" pitchFamily="34" charset="-122"/>
                <a:cs typeface="Roboto" pitchFamily="34" charset="-120"/>
              </a:rPr>
              <a:t>Identified opportunities such as underutilized EC2 instances, optimal reserved instance purchasing, and automated rightsizing recommendations.</a:t>
            </a:r>
            <a:endParaRPr lang="en-US" sz="1450" dirty="0"/>
          </a:p>
        </p:txBody>
      </p:sp>
      <p:pic>
        <p:nvPicPr>
          <p:cNvPr id="11" name="Image 3" descr="preencoded.png"/>
          <p:cNvPicPr>
            <a:picLocks noChangeAspect="1"/>
          </p:cNvPicPr>
          <p:nvPr/>
        </p:nvPicPr>
        <p:blipFill>
          <a:blip r:embed="rId6"/>
          <a:stretch>
            <a:fillRect/>
          </a:stretch>
        </p:blipFill>
        <p:spPr>
          <a:xfrm>
            <a:off x="647581" y="6060877"/>
            <a:ext cx="925235" cy="1658064"/>
          </a:xfrm>
          <a:prstGeom prst="rect">
            <a:avLst/>
          </a:prstGeom>
        </p:spPr>
      </p:pic>
      <p:sp>
        <p:nvSpPr>
          <p:cNvPr id="12" name="Text 6"/>
          <p:cNvSpPr/>
          <p:nvPr/>
        </p:nvSpPr>
        <p:spPr>
          <a:xfrm>
            <a:off x="1850350" y="6245900"/>
            <a:ext cx="2313027" cy="289084"/>
          </a:xfrm>
          <a:prstGeom prst="rect">
            <a:avLst/>
          </a:prstGeom>
          <a:noFill/>
          <a:ln/>
        </p:spPr>
        <p:txBody>
          <a:bodyPr wrap="none" lIns="0" tIns="0" rIns="0" bIns="0" rtlCol="0" anchor="t"/>
          <a:lstStyle/>
          <a:p>
            <a:pPr marL="0" indent="0" algn="l">
              <a:lnSpc>
                <a:spcPts val="2250"/>
              </a:lnSpc>
              <a:buNone/>
            </a:pPr>
            <a:r>
              <a:rPr lang="en-US" sz="1800" dirty="0">
                <a:solidFill>
                  <a:srgbClr val="CFD0D8"/>
                </a:solidFill>
                <a:latin typeface="Roboto Medium" pitchFamily="34" charset="0"/>
                <a:ea typeface="Roboto Medium" pitchFamily="34" charset="-122"/>
                <a:cs typeface="Roboto Medium" pitchFamily="34" charset="-120"/>
              </a:rPr>
              <a:t>Results</a:t>
            </a:r>
            <a:endParaRPr lang="en-US" sz="1800" dirty="0"/>
          </a:p>
        </p:txBody>
      </p:sp>
      <p:sp>
        <p:nvSpPr>
          <p:cNvPr id="13" name="Text 7"/>
          <p:cNvSpPr/>
          <p:nvPr/>
        </p:nvSpPr>
        <p:spPr>
          <a:xfrm>
            <a:off x="1850350" y="6645950"/>
            <a:ext cx="6646069" cy="887968"/>
          </a:xfrm>
          <a:prstGeom prst="rect">
            <a:avLst/>
          </a:prstGeom>
          <a:noFill/>
          <a:ln/>
        </p:spPr>
        <p:txBody>
          <a:bodyPr wrap="square" lIns="0" tIns="0" rIns="0" bIns="0" rtlCol="0" anchor="t"/>
          <a:lstStyle/>
          <a:p>
            <a:pPr marL="0" indent="0" algn="l">
              <a:lnSpc>
                <a:spcPts val="2300"/>
              </a:lnSpc>
              <a:buNone/>
            </a:pPr>
            <a:r>
              <a:rPr lang="en-US" sz="1450" dirty="0">
                <a:solidFill>
                  <a:srgbClr val="CFD0D8"/>
                </a:solidFill>
                <a:latin typeface="Roboto" pitchFamily="34" charset="0"/>
                <a:ea typeface="Roboto" pitchFamily="34" charset="-122"/>
                <a:cs typeface="Roboto" pitchFamily="34" charset="-120"/>
              </a:rPr>
              <a:t>Achieved a 20% reduction in overall cloud spending, equating to millions of dollars in annual savings, while improving application performance and resource utilization.</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72540"/>
            <a:ext cx="12556808"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Case Study 2: Resource Optimization at Autodesk</a:t>
            </a:r>
            <a:endParaRPr lang="en-US" sz="4450" dirty="0"/>
          </a:p>
        </p:txBody>
      </p:sp>
      <p:sp>
        <p:nvSpPr>
          <p:cNvPr id="3" name="Text 1"/>
          <p:cNvSpPr/>
          <p:nvPr/>
        </p:nvSpPr>
        <p:spPr>
          <a:xfrm>
            <a:off x="793790" y="2434947"/>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Autodesk leverages machine learning to optimize resource allocation, resulting in significant performance gains and cost savings.</a:t>
            </a:r>
            <a:endParaRPr lang="en-US" sz="1750" dirty="0"/>
          </a:p>
        </p:txBody>
      </p:sp>
      <p:sp>
        <p:nvSpPr>
          <p:cNvPr id="4" name="Text 2"/>
          <p:cNvSpPr/>
          <p:nvPr/>
        </p:nvSpPr>
        <p:spPr>
          <a:xfrm>
            <a:off x="793790" y="305300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By implementing predictive scaling models, Autodesk ensures that applications have the necessary resources to meet demand, while avoiding over-provisioning and waste.</a:t>
            </a:r>
            <a:endParaRPr lang="en-US" sz="1750" dirty="0"/>
          </a:p>
        </p:txBody>
      </p:sp>
      <p:sp>
        <p:nvSpPr>
          <p:cNvPr id="5" name="Shape 3"/>
          <p:cNvSpPr/>
          <p:nvPr/>
        </p:nvSpPr>
        <p:spPr>
          <a:xfrm>
            <a:off x="793790" y="4289108"/>
            <a:ext cx="510302" cy="510302"/>
          </a:xfrm>
          <a:prstGeom prst="roundRect">
            <a:avLst>
              <a:gd name="adj" fmla="val 18669"/>
            </a:avLst>
          </a:prstGeom>
          <a:solidFill>
            <a:srgbClr val="182567"/>
          </a:solidFill>
          <a:ln w="7620">
            <a:solidFill>
              <a:srgbClr val="313E80"/>
            </a:solidFill>
            <a:prstDash val="solid"/>
          </a:ln>
        </p:spPr>
      </p:sp>
      <p:sp>
        <p:nvSpPr>
          <p:cNvPr id="6" name="Text 4"/>
          <p:cNvSpPr/>
          <p:nvPr/>
        </p:nvSpPr>
        <p:spPr>
          <a:xfrm>
            <a:off x="878860" y="433161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D0D8"/>
                </a:solidFill>
                <a:latin typeface="Roboto Medium" pitchFamily="34" charset="0"/>
                <a:ea typeface="Roboto Medium" pitchFamily="34" charset="-122"/>
                <a:cs typeface="Roboto Medium" pitchFamily="34" charset="-120"/>
              </a:rPr>
              <a:t>1</a:t>
            </a:r>
            <a:endParaRPr lang="en-US" sz="2650" dirty="0"/>
          </a:p>
        </p:txBody>
      </p:sp>
      <p:sp>
        <p:nvSpPr>
          <p:cNvPr id="7" name="Text 5"/>
          <p:cNvSpPr/>
          <p:nvPr/>
        </p:nvSpPr>
        <p:spPr>
          <a:xfrm>
            <a:off x="1530906" y="428910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Predictive Forecasting</a:t>
            </a:r>
            <a:endParaRPr lang="en-US" sz="2200" dirty="0"/>
          </a:p>
        </p:txBody>
      </p:sp>
      <p:sp>
        <p:nvSpPr>
          <p:cNvPr id="8" name="Text 6"/>
          <p:cNvSpPr/>
          <p:nvPr/>
        </p:nvSpPr>
        <p:spPr>
          <a:xfrm>
            <a:off x="1530906" y="4779526"/>
            <a:ext cx="3459242" cy="1814513"/>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Machine learning algorithms analyze historical usage patterns and predict future demand for resources, such as CPU, memory, and bandwidth.</a:t>
            </a:r>
            <a:endParaRPr lang="en-US" sz="1750" dirty="0"/>
          </a:p>
        </p:txBody>
      </p:sp>
      <p:sp>
        <p:nvSpPr>
          <p:cNvPr id="9" name="Shape 7"/>
          <p:cNvSpPr/>
          <p:nvPr/>
        </p:nvSpPr>
        <p:spPr>
          <a:xfrm>
            <a:off x="5216962" y="4289108"/>
            <a:ext cx="510302" cy="510302"/>
          </a:xfrm>
          <a:prstGeom prst="roundRect">
            <a:avLst>
              <a:gd name="adj" fmla="val 18669"/>
            </a:avLst>
          </a:prstGeom>
          <a:solidFill>
            <a:srgbClr val="182567"/>
          </a:solidFill>
          <a:ln w="7620">
            <a:solidFill>
              <a:srgbClr val="313E80"/>
            </a:solidFill>
            <a:prstDash val="solid"/>
          </a:ln>
        </p:spPr>
      </p:sp>
      <p:sp>
        <p:nvSpPr>
          <p:cNvPr id="10" name="Text 8"/>
          <p:cNvSpPr/>
          <p:nvPr/>
        </p:nvSpPr>
        <p:spPr>
          <a:xfrm>
            <a:off x="5302032" y="433161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D0D8"/>
                </a:solidFill>
                <a:latin typeface="Roboto Medium" pitchFamily="34" charset="0"/>
                <a:ea typeface="Roboto Medium" pitchFamily="34" charset="-122"/>
                <a:cs typeface="Roboto Medium" pitchFamily="34" charset="-120"/>
              </a:rPr>
              <a:t>2</a:t>
            </a:r>
            <a:endParaRPr lang="en-US" sz="2650" dirty="0"/>
          </a:p>
        </p:txBody>
      </p:sp>
      <p:sp>
        <p:nvSpPr>
          <p:cNvPr id="11" name="Text 9"/>
          <p:cNvSpPr/>
          <p:nvPr/>
        </p:nvSpPr>
        <p:spPr>
          <a:xfrm>
            <a:off x="5954078" y="4289108"/>
            <a:ext cx="3459242" cy="708660"/>
          </a:xfrm>
          <a:prstGeom prst="rect">
            <a:avLst/>
          </a:prstGeom>
          <a:noFill/>
          <a:ln/>
        </p:spPr>
        <p:txBody>
          <a:bodyPr wrap="squar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Proactive Resource Adjustment</a:t>
            </a:r>
            <a:endParaRPr lang="en-US" sz="2200" dirty="0"/>
          </a:p>
        </p:txBody>
      </p:sp>
      <p:sp>
        <p:nvSpPr>
          <p:cNvPr id="12" name="Text 10"/>
          <p:cNvSpPr/>
          <p:nvPr/>
        </p:nvSpPr>
        <p:spPr>
          <a:xfrm>
            <a:off x="5954078" y="5133856"/>
            <a:ext cx="3459242" cy="1814513"/>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Based on the forecast, resources are automatically adjusted in advance to meet anticipated demand, ensuring optimal performance during peak periods.</a:t>
            </a:r>
            <a:endParaRPr lang="en-US" sz="1750" dirty="0"/>
          </a:p>
        </p:txBody>
      </p:sp>
      <p:sp>
        <p:nvSpPr>
          <p:cNvPr id="13" name="Shape 11"/>
          <p:cNvSpPr/>
          <p:nvPr/>
        </p:nvSpPr>
        <p:spPr>
          <a:xfrm>
            <a:off x="9640133" y="4289108"/>
            <a:ext cx="510302" cy="510302"/>
          </a:xfrm>
          <a:prstGeom prst="roundRect">
            <a:avLst>
              <a:gd name="adj" fmla="val 18669"/>
            </a:avLst>
          </a:prstGeom>
          <a:solidFill>
            <a:srgbClr val="182567"/>
          </a:solidFill>
          <a:ln w="7620">
            <a:solidFill>
              <a:srgbClr val="313E80"/>
            </a:solidFill>
            <a:prstDash val="solid"/>
          </a:ln>
        </p:spPr>
      </p:sp>
      <p:sp>
        <p:nvSpPr>
          <p:cNvPr id="14" name="Text 12"/>
          <p:cNvSpPr/>
          <p:nvPr/>
        </p:nvSpPr>
        <p:spPr>
          <a:xfrm>
            <a:off x="9725204" y="433161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D0D8"/>
                </a:solidFill>
                <a:latin typeface="Roboto Medium" pitchFamily="34" charset="0"/>
                <a:ea typeface="Roboto Medium" pitchFamily="34" charset="-122"/>
                <a:cs typeface="Roboto Medium" pitchFamily="34" charset="-120"/>
              </a:rPr>
              <a:t>3</a:t>
            </a:r>
            <a:endParaRPr lang="en-US" sz="2650" dirty="0"/>
          </a:p>
        </p:txBody>
      </p:sp>
      <p:sp>
        <p:nvSpPr>
          <p:cNvPr id="15" name="Text 13"/>
          <p:cNvSpPr/>
          <p:nvPr/>
        </p:nvSpPr>
        <p:spPr>
          <a:xfrm>
            <a:off x="10377249" y="4289108"/>
            <a:ext cx="3404830"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Performance Improvement</a:t>
            </a:r>
            <a:endParaRPr lang="en-US" sz="2200" dirty="0"/>
          </a:p>
        </p:txBody>
      </p:sp>
      <p:sp>
        <p:nvSpPr>
          <p:cNvPr id="16" name="Text 14"/>
          <p:cNvSpPr/>
          <p:nvPr/>
        </p:nvSpPr>
        <p:spPr>
          <a:xfrm>
            <a:off x="10377249" y="4779526"/>
            <a:ext cx="3459242" cy="2177415"/>
          </a:xfrm>
          <a:prstGeom prst="rect">
            <a:avLst/>
          </a:prstGeom>
          <a:noFill/>
          <a:ln/>
        </p:spPr>
        <p:txBody>
          <a:bodyPr wrap="squar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Autodesk observed a 30% improvement in application performance and a 25% reduction in resource costs after implementing AI-driven resource optimization.</a:t>
            </a:r>
            <a:endParaRPr lang="en-US" sz="1750" dirty="0"/>
          </a:p>
        </p:txBody>
      </p:sp>
      <p:pic>
        <p:nvPicPr>
          <p:cNvPr id="17" name="Picture 16">
            <a:extLst>
              <a:ext uri="{FF2B5EF4-FFF2-40B4-BE49-F238E27FC236}">
                <a16:creationId xmlns:a16="http://schemas.microsoft.com/office/drawing/2014/main" id="{25D43397-0FF5-CF50-857E-5BFF7D7ED22E}"/>
              </a:ext>
            </a:extLst>
          </p:cNvPr>
          <p:cNvPicPr>
            <a:picLocks noChangeAspect="1"/>
          </p:cNvPicPr>
          <p:nvPr/>
        </p:nvPicPr>
        <p:blipFill>
          <a:blip r:embed="rId3"/>
          <a:stretch>
            <a:fillRect/>
          </a:stretch>
        </p:blipFill>
        <p:spPr>
          <a:xfrm>
            <a:off x="12693883" y="7719260"/>
            <a:ext cx="1818183" cy="40531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214557"/>
            <a:ext cx="7864078"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Roboto Medium" pitchFamily="34" charset="0"/>
                <a:ea typeface="Roboto Medium" pitchFamily="34" charset="-122"/>
                <a:cs typeface="Roboto Medium" pitchFamily="34" charset="-120"/>
              </a:rPr>
              <a:t>Challenges and Considerations</a:t>
            </a:r>
            <a:endParaRPr lang="en-US" sz="4450" dirty="0"/>
          </a:p>
        </p:txBody>
      </p:sp>
      <p:sp>
        <p:nvSpPr>
          <p:cNvPr id="3" name="Text 1"/>
          <p:cNvSpPr/>
          <p:nvPr/>
        </p:nvSpPr>
        <p:spPr>
          <a:xfrm>
            <a:off x="793790" y="2376964"/>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Initial investment and integration costs can range from $50k to $500k.</a:t>
            </a:r>
            <a:endParaRPr lang="en-US" sz="1750" dirty="0"/>
          </a:p>
        </p:txBody>
      </p:sp>
      <p:sp>
        <p:nvSpPr>
          <p:cNvPr id="4" name="Text 2"/>
          <p:cNvSpPr/>
          <p:nvPr/>
        </p:nvSpPr>
        <p:spPr>
          <a:xfrm>
            <a:off x="793790" y="2995017"/>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CFD0D8"/>
                </a:solidFill>
                <a:latin typeface="Roboto" pitchFamily="34" charset="0"/>
                <a:ea typeface="Roboto" pitchFamily="34" charset="-122"/>
                <a:cs typeface="Roboto" pitchFamily="34" charset="-120"/>
              </a:rPr>
              <a:t>There are data privacy and security concerns and risks of data breaches.</a:t>
            </a:r>
            <a:endParaRPr lang="en-US" sz="1750" dirty="0"/>
          </a:p>
        </p:txBody>
      </p:sp>
      <p:pic>
        <p:nvPicPr>
          <p:cNvPr id="5" name="Image 0" descr="preencoded.png"/>
          <p:cNvPicPr>
            <a:picLocks noChangeAspect="1"/>
          </p:cNvPicPr>
          <p:nvPr/>
        </p:nvPicPr>
        <p:blipFill>
          <a:blip r:embed="rId3"/>
          <a:stretch>
            <a:fillRect/>
          </a:stretch>
        </p:blipFill>
        <p:spPr>
          <a:xfrm>
            <a:off x="3247430" y="3613071"/>
            <a:ext cx="1614011" cy="807958"/>
          </a:xfrm>
          <a:prstGeom prst="rect">
            <a:avLst/>
          </a:prstGeom>
        </p:spPr>
      </p:pic>
      <p:sp>
        <p:nvSpPr>
          <p:cNvPr id="6" name="Text 3"/>
          <p:cNvSpPr/>
          <p:nvPr/>
        </p:nvSpPr>
        <p:spPr>
          <a:xfrm>
            <a:off x="3894892" y="3904893"/>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FD0D8"/>
                </a:solidFill>
                <a:latin typeface="Roboto Medium" pitchFamily="34" charset="0"/>
                <a:ea typeface="Roboto Medium" pitchFamily="34" charset="-122"/>
                <a:cs typeface="Roboto Medium" pitchFamily="34" charset="-120"/>
              </a:rPr>
              <a:t>1</a:t>
            </a:r>
            <a:endParaRPr lang="en-US" sz="2500" dirty="0"/>
          </a:p>
        </p:txBody>
      </p:sp>
      <p:sp>
        <p:nvSpPr>
          <p:cNvPr id="7" name="Text 4"/>
          <p:cNvSpPr/>
          <p:nvPr/>
        </p:nvSpPr>
        <p:spPr>
          <a:xfrm>
            <a:off x="5088255" y="3839885"/>
            <a:ext cx="2195036"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Skilled Personnel</a:t>
            </a:r>
            <a:endParaRPr lang="en-US" sz="2200" dirty="0"/>
          </a:p>
        </p:txBody>
      </p:sp>
      <p:sp>
        <p:nvSpPr>
          <p:cNvPr id="8" name="Shape 5"/>
          <p:cNvSpPr/>
          <p:nvPr/>
        </p:nvSpPr>
        <p:spPr>
          <a:xfrm>
            <a:off x="4918115" y="4434126"/>
            <a:ext cx="8861822" cy="15240"/>
          </a:xfrm>
          <a:prstGeom prst="roundRect">
            <a:avLst>
              <a:gd name="adj" fmla="val 625116"/>
            </a:avLst>
          </a:prstGeom>
          <a:solidFill>
            <a:srgbClr val="313E80"/>
          </a:solidFill>
          <a:ln/>
        </p:spPr>
      </p:sp>
      <p:pic>
        <p:nvPicPr>
          <p:cNvPr id="9" name="Image 1" descr="preencoded.png"/>
          <p:cNvPicPr>
            <a:picLocks noChangeAspect="1"/>
          </p:cNvPicPr>
          <p:nvPr/>
        </p:nvPicPr>
        <p:blipFill>
          <a:blip r:embed="rId4"/>
          <a:stretch>
            <a:fillRect/>
          </a:stretch>
        </p:blipFill>
        <p:spPr>
          <a:xfrm>
            <a:off x="2440424" y="4477703"/>
            <a:ext cx="3228022" cy="807958"/>
          </a:xfrm>
          <a:prstGeom prst="rect">
            <a:avLst/>
          </a:prstGeom>
        </p:spPr>
      </p:pic>
      <p:sp>
        <p:nvSpPr>
          <p:cNvPr id="10" name="Text 6"/>
          <p:cNvSpPr/>
          <p:nvPr/>
        </p:nvSpPr>
        <p:spPr>
          <a:xfrm>
            <a:off x="3894892" y="4682371"/>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FD0D8"/>
                </a:solidFill>
                <a:latin typeface="Roboto Medium" pitchFamily="34" charset="0"/>
                <a:ea typeface="Roboto Medium" pitchFamily="34" charset="-122"/>
                <a:cs typeface="Roboto Medium" pitchFamily="34" charset="-120"/>
              </a:rPr>
              <a:t>2</a:t>
            </a:r>
            <a:endParaRPr lang="en-US" sz="2500" dirty="0"/>
          </a:p>
        </p:txBody>
      </p:sp>
      <p:sp>
        <p:nvSpPr>
          <p:cNvPr id="11" name="Text 7"/>
          <p:cNvSpPr/>
          <p:nvPr/>
        </p:nvSpPr>
        <p:spPr>
          <a:xfrm>
            <a:off x="5895261" y="4704517"/>
            <a:ext cx="2093000"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Algorithmic Bias</a:t>
            </a:r>
            <a:endParaRPr lang="en-US" sz="2200" dirty="0"/>
          </a:p>
        </p:txBody>
      </p:sp>
      <p:sp>
        <p:nvSpPr>
          <p:cNvPr id="12" name="Shape 8"/>
          <p:cNvSpPr/>
          <p:nvPr/>
        </p:nvSpPr>
        <p:spPr>
          <a:xfrm>
            <a:off x="5725120" y="5298758"/>
            <a:ext cx="8054816" cy="15240"/>
          </a:xfrm>
          <a:prstGeom prst="roundRect">
            <a:avLst>
              <a:gd name="adj" fmla="val 625116"/>
            </a:avLst>
          </a:prstGeom>
          <a:solidFill>
            <a:srgbClr val="313E80"/>
          </a:solidFill>
          <a:ln/>
        </p:spPr>
      </p:sp>
      <p:pic>
        <p:nvPicPr>
          <p:cNvPr id="13" name="Image 2" descr="preencoded.png"/>
          <p:cNvPicPr>
            <a:picLocks noChangeAspect="1"/>
          </p:cNvPicPr>
          <p:nvPr/>
        </p:nvPicPr>
        <p:blipFill>
          <a:blip r:embed="rId5"/>
          <a:stretch>
            <a:fillRect/>
          </a:stretch>
        </p:blipFill>
        <p:spPr>
          <a:xfrm>
            <a:off x="1633418" y="5342334"/>
            <a:ext cx="4842034" cy="807958"/>
          </a:xfrm>
          <a:prstGeom prst="rect">
            <a:avLst/>
          </a:prstGeom>
        </p:spPr>
      </p:pic>
      <p:sp>
        <p:nvSpPr>
          <p:cNvPr id="14" name="Text 9"/>
          <p:cNvSpPr/>
          <p:nvPr/>
        </p:nvSpPr>
        <p:spPr>
          <a:xfrm>
            <a:off x="3894892" y="5547003"/>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FD0D8"/>
                </a:solidFill>
                <a:latin typeface="Roboto Medium" pitchFamily="34" charset="0"/>
                <a:ea typeface="Roboto Medium" pitchFamily="34" charset="-122"/>
                <a:cs typeface="Roboto Medium" pitchFamily="34" charset="-120"/>
              </a:rPr>
              <a:t>3</a:t>
            </a:r>
            <a:endParaRPr lang="en-US" sz="2500" dirty="0"/>
          </a:p>
        </p:txBody>
      </p:sp>
      <p:sp>
        <p:nvSpPr>
          <p:cNvPr id="15" name="Text 10"/>
          <p:cNvSpPr/>
          <p:nvPr/>
        </p:nvSpPr>
        <p:spPr>
          <a:xfrm>
            <a:off x="6702266" y="5569148"/>
            <a:ext cx="2311837"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Security Concerns</a:t>
            </a:r>
            <a:endParaRPr lang="en-US" sz="2200" dirty="0"/>
          </a:p>
        </p:txBody>
      </p:sp>
      <p:sp>
        <p:nvSpPr>
          <p:cNvPr id="16" name="Shape 11"/>
          <p:cNvSpPr/>
          <p:nvPr/>
        </p:nvSpPr>
        <p:spPr>
          <a:xfrm>
            <a:off x="6532126" y="6163389"/>
            <a:ext cx="7247811" cy="15240"/>
          </a:xfrm>
          <a:prstGeom prst="roundRect">
            <a:avLst>
              <a:gd name="adj" fmla="val 625116"/>
            </a:avLst>
          </a:prstGeom>
          <a:solidFill>
            <a:srgbClr val="313E80"/>
          </a:solidFill>
          <a:ln/>
        </p:spPr>
      </p:sp>
      <p:pic>
        <p:nvPicPr>
          <p:cNvPr id="17" name="Image 3" descr="preencoded.png"/>
          <p:cNvPicPr>
            <a:picLocks noChangeAspect="1"/>
          </p:cNvPicPr>
          <p:nvPr/>
        </p:nvPicPr>
        <p:blipFill>
          <a:blip r:embed="rId6"/>
          <a:stretch>
            <a:fillRect/>
          </a:stretch>
        </p:blipFill>
        <p:spPr>
          <a:xfrm>
            <a:off x="826294" y="6206966"/>
            <a:ext cx="6456164" cy="807958"/>
          </a:xfrm>
          <a:prstGeom prst="rect">
            <a:avLst/>
          </a:prstGeom>
        </p:spPr>
      </p:pic>
      <p:sp>
        <p:nvSpPr>
          <p:cNvPr id="18" name="Text 12"/>
          <p:cNvSpPr/>
          <p:nvPr/>
        </p:nvSpPr>
        <p:spPr>
          <a:xfrm>
            <a:off x="3894773" y="6411635"/>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FD0D8"/>
                </a:solidFill>
                <a:latin typeface="Roboto Medium" pitchFamily="34" charset="0"/>
                <a:ea typeface="Roboto Medium" pitchFamily="34" charset="-122"/>
                <a:cs typeface="Roboto Medium" pitchFamily="34" charset="-120"/>
              </a:rPr>
              <a:t>4</a:t>
            </a:r>
            <a:endParaRPr lang="en-US" sz="2500" dirty="0"/>
          </a:p>
        </p:txBody>
      </p:sp>
      <p:sp>
        <p:nvSpPr>
          <p:cNvPr id="19" name="Text 13"/>
          <p:cNvSpPr/>
          <p:nvPr/>
        </p:nvSpPr>
        <p:spPr>
          <a:xfrm>
            <a:off x="7509272" y="6433780"/>
            <a:ext cx="2180153" cy="354330"/>
          </a:xfrm>
          <a:prstGeom prst="rect">
            <a:avLst/>
          </a:prstGeom>
          <a:noFill/>
          <a:ln/>
        </p:spPr>
        <p:txBody>
          <a:bodyPr wrap="none" lIns="0" tIns="0" rIns="0" bIns="0" rtlCol="0" anchor="t"/>
          <a:lstStyle/>
          <a:p>
            <a:pPr marL="0" indent="0" algn="l">
              <a:lnSpc>
                <a:spcPts val="2750"/>
              </a:lnSpc>
              <a:buNone/>
            </a:pPr>
            <a:r>
              <a:rPr lang="en-US" sz="2200" dirty="0">
                <a:solidFill>
                  <a:srgbClr val="CFD0D8"/>
                </a:solidFill>
                <a:latin typeface="Roboto Medium" pitchFamily="34" charset="0"/>
                <a:ea typeface="Roboto Medium" pitchFamily="34" charset="-122"/>
                <a:cs typeface="Roboto Medium" pitchFamily="34" charset="-120"/>
              </a:rPr>
              <a:t>Integration Costs</a:t>
            </a:r>
            <a:endParaRPr lang="en-US" sz="2200" dirty="0"/>
          </a:p>
        </p:txBody>
      </p:sp>
      <p:pic>
        <p:nvPicPr>
          <p:cNvPr id="20" name="Picture 19">
            <a:extLst>
              <a:ext uri="{FF2B5EF4-FFF2-40B4-BE49-F238E27FC236}">
                <a16:creationId xmlns:a16="http://schemas.microsoft.com/office/drawing/2014/main" id="{93458BCB-E293-7E08-4AB3-68D8C8EC7AFA}"/>
              </a:ext>
            </a:extLst>
          </p:cNvPr>
          <p:cNvPicPr>
            <a:picLocks noChangeAspect="1"/>
          </p:cNvPicPr>
          <p:nvPr/>
        </p:nvPicPr>
        <p:blipFill>
          <a:blip r:embed="rId7"/>
          <a:stretch>
            <a:fillRect/>
          </a:stretch>
        </p:blipFill>
        <p:spPr>
          <a:xfrm>
            <a:off x="12693883" y="7719260"/>
            <a:ext cx="1818183" cy="40531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5769" y="565785"/>
            <a:ext cx="7805261" cy="1195388"/>
          </a:xfrm>
          <a:prstGeom prst="rect">
            <a:avLst/>
          </a:prstGeom>
          <a:noFill/>
          <a:ln/>
        </p:spPr>
        <p:txBody>
          <a:bodyPr wrap="square" lIns="0" tIns="0" rIns="0" bIns="0" rtlCol="0" anchor="t"/>
          <a:lstStyle/>
          <a:p>
            <a:pPr marL="0" indent="0" algn="l">
              <a:lnSpc>
                <a:spcPts val="4700"/>
              </a:lnSpc>
              <a:buNone/>
            </a:pPr>
            <a:r>
              <a:rPr lang="en-US" sz="3750" dirty="0">
                <a:solidFill>
                  <a:srgbClr val="FFFFFF"/>
                </a:solidFill>
                <a:latin typeface="Roboto Medium" pitchFamily="34" charset="0"/>
                <a:ea typeface="Roboto Medium" pitchFamily="34" charset="-122"/>
                <a:cs typeface="Roboto Medium" pitchFamily="34" charset="-120"/>
              </a:rPr>
              <a:t>The Future of AI in Cloud Management</a:t>
            </a:r>
            <a:endParaRPr lang="en-US" sz="3750" dirty="0"/>
          </a:p>
        </p:txBody>
      </p:sp>
      <p:sp>
        <p:nvSpPr>
          <p:cNvPr id="4" name="Text 1"/>
          <p:cNvSpPr/>
          <p:nvPr/>
        </p:nvSpPr>
        <p:spPr>
          <a:xfrm>
            <a:off x="6155769" y="2047994"/>
            <a:ext cx="7805261" cy="917615"/>
          </a:xfrm>
          <a:prstGeom prst="rect">
            <a:avLst/>
          </a:prstGeom>
          <a:noFill/>
          <a:ln/>
        </p:spPr>
        <p:txBody>
          <a:bodyPr wrap="square" lIns="0" tIns="0" rIns="0" bIns="0" rtlCol="0" anchor="t"/>
          <a:lstStyle/>
          <a:p>
            <a:pPr marL="0" indent="0" algn="l">
              <a:lnSpc>
                <a:spcPts val="2400"/>
              </a:lnSpc>
              <a:buNone/>
            </a:pPr>
            <a:r>
              <a:rPr lang="en-US" sz="1500" dirty="0">
                <a:solidFill>
                  <a:srgbClr val="CFD0D8"/>
                </a:solidFill>
                <a:latin typeface="Roboto" pitchFamily="34" charset="0"/>
                <a:ea typeface="Roboto" pitchFamily="34" charset="-122"/>
                <a:cs typeface="Roboto" pitchFamily="34" charset="-120"/>
              </a:rPr>
              <a:t>The future of cloud management is increasingly intertwined with AI, promising a new era of efficiency, automation, and strategic decision-making. We anticipate significant advancements across several key areas:</a:t>
            </a:r>
            <a:endParaRPr lang="en-US" sz="1500" dirty="0"/>
          </a:p>
        </p:txBody>
      </p:sp>
      <p:sp>
        <p:nvSpPr>
          <p:cNvPr id="5" name="Text 2"/>
          <p:cNvSpPr/>
          <p:nvPr/>
        </p:nvSpPr>
        <p:spPr>
          <a:xfrm>
            <a:off x="6155769" y="3180755"/>
            <a:ext cx="7805261" cy="917615"/>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CFD0D8"/>
                </a:solidFill>
                <a:latin typeface="Roboto" pitchFamily="34" charset="0"/>
                <a:ea typeface="Roboto" pitchFamily="34" charset="-122"/>
                <a:cs typeface="Roboto" pitchFamily="34" charset="-120"/>
              </a:rPr>
              <a:t>Increased Adoption of AI-Driven Automation:</a:t>
            </a:r>
            <a:r>
              <a:rPr lang="en-US" sz="1500" dirty="0">
                <a:solidFill>
                  <a:srgbClr val="CFD0D8"/>
                </a:solidFill>
                <a:latin typeface="Roboto" pitchFamily="34" charset="0"/>
                <a:ea typeface="Roboto" pitchFamily="34" charset="-122"/>
                <a:cs typeface="Roboto" pitchFamily="34" charset="-120"/>
              </a:rPr>
              <a:t> Expect continued growth and adoption of AI-driven automation across various cloud services, leading to optimized resource allocation, predictive scaling, and proactive anomaly detection.</a:t>
            </a:r>
            <a:endParaRPr lang="en-US" sz="1500" dirty="0"/>
          </a:p>
        </p:txBody>
      </p:sp>
      <p:sp>
        <p:nvSpPr>
          <p:cNvPr id="6" name="Text 3"/>
          <p:cNvSpPr/>
          <p:nvPr/>
        </p:nvSpPr>
        <p:spPr>
          <a:xfrm>
            <a:off x="6155769" y="4165283"/>
            <a:ext cx="7805261" cy="1223486"/>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CFD0D8"/>
                </a:solidFill>
                <a:latin typeface="Roboto" pitchFamily="34" charset="0"/>
                <a:ea typeface="Roboto" pitchFamily="34" charset="-122"/>
                <a:cs typeface="Roboto" pitchFamily="34" charset="-120"/>
              </a:rPr>
              <a:t>Focus on Explainable AI (XAI) for Transparency:</a:t>
            </a:r>
            <a:r>
              <a:rPr lang="en-US" sz="1500" dirty="0">
                <a:solidFill>
                  <a:srgbClr val="CFD0D8"/>
                </a:solidFill>
                <a:latin typeface="Roboto" pitchFamily="34" charset="0"/>
                <a:ea typeface="Roboto" pitchFamily="34" charset="-122"/>
                <a:cs typeface="Roboto" pitchFamily="34" charset="-120"/>
              </a:rPr>
              <a:t> As AI becomes more integrated, there will be a greater emphasis on explainable AI (XAI) to ensure transparency and trust in AI-driven decisions, allowing organizations to understand and validate AI recommendations.</a:t>
            </a:r>
            <a:endParaRPr lang="en-US" sz="1500" dirty="0"/>
          </a:p>
        </p:txBody>
      </p:sp>
      <p:sp>
        <p:nvSpPr>
          <p:cNvPr id="7" name="Text 4"/>
          <p:cNvSpPr/>
          <p:nvPr/>
        </p:nvSpPr>
        <p:spPr>
          <a:xfrm>
            <a:off x="6155769" y="5455682"/>
            <a:ext cx="7805261" cy="917615"/>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CFD0D8"/>
                </a:solidFill>
                <a:latin typeface="Roboto" pitchFamily="34" charset="0"/>
                <a:ea typeface="Roboto" pitchFamily="34" charset="-122"/>
                <a:cs typeface="Roboto" pitchFamily="34" charset="-120"/>
              </a:rPr>
              <a:t>Integration with Edge Computing:</a:t>
            </a:r>
            <a:r>
              <a:rPr lang="en-US" sz="1500" dirty="0">
                <a:solidFill>
                  <a:srgbClr val="CFD0D8"/>
                </a:solidFill>
                <a:latin typeface="Roboto" pitchFamily="34" charset="0"/>
                <a:ea typeface="Roboto" pitchFamily="34" charset="-122"/>
                <a:cs typeface="Roboto" pitchFamily="34" charset="-120"/>
              </a:rPr>
              <a:t> AI will play a crucial role in managing and optimizing resources in edge computing environments, enabling real-time data processing, reduced latency, and improved performance for edge-based applications.</a:t>
            </a:r>
            <a:endParaRPr lang="en-US" sz="1500" dirty="0"/>
          </a:p>
        </p:txBody>
      </p:sp>
      <p:sp>
        <p:nvSpPr>
          <p:cNvPr id="8" name="Text 5"/>
          <p:cNvSpPr/>
          <p:nvPr/>
        </p:nvSpPr>
        <p:spPr>
          <a:xfrm>
            <a:off x="6155769" y="6440210"/>
            <a:ext cx="7805261" cy="1223486"/>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CFD0D8"/>
                </a:solidFill>
                <a:latin typeface="Roboto" pitchFamily="34" charset="0"/>
                <a:ea typeface="Roboto" pitchFamily="34" charset="-122"/>
                <a:cs typeface="Roboto" pitchFamily="34" charset="-120"/>
              </a:rPr>
              <a:t>Expansion into Hybrid Cloud Environments:</a:t>
            </a:r>
            <a:r>
              <a:rPr lang="en-US" sz="1500" dirty="0">
                <a:solidFill>
                  <a:srgbClr val="CFD0D8"/>
                </a:solidFill>
                <a:latin typeface="Roboto" pitchFamily="34" charset="0"/>
                <a:ea typeface="Roboto" pitchFamily="34" charset="-122"/>
                <a:cs typeface="Roboto" pitchFamily="34" charset="-120"/>
              </a:rPr>
              <a:t> AI-powered cloud management solutions will extend their capabilities to hybrid cloud environments, providing unified visibility, consistent policy enforcement, and automated workload placement across on-premises and public cloud infrastructure.</a:t>
            </a:r>
            <a:endParaRPr lang="en-US" sz="1500" dirty="0"/>
          </a:p>
        </p:txBody>
      </p:sp>
      <p:pic>
        <p:nvPicPr>
          <p:cNvPr id="9" name="Picture 8">
            <a:extLst>
              <a:ext uri="{FF2B5EF4-FFF2-40B4-BE49-F238E27FC236}">
                <a16:creationId xmlns:a16="http://schemas.microsoft.com/office/drawing/2014/main" id="{E7BA85D2-0DA5-7FB6-4221-379D05873FFD}"/>
              </a:ext>
            </a:extLst>
          </p:cNvPr>
          <p:cNvPicPr>
            <a:picLocks noChangeAspect="1"/>
          </p:cNvPicPr>
          <p:nvPr/>
        </p:nvPicPr>
        <p:blipFill>
          <a:blip r:embed="rId4"/>
          <a:stretch>
            <a:fillRect/>
          </a:stretch>
        </p:blipFill>
        <p:spPr>
          <a:xfrm>
            <a:off x="12693883" y="7719260"/>
            <a:ext cx="1818183" cy="40531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1104</Words>
  <Application>Microsoft Office PowerPoint</Application>
  <PresentationFormat>Custom</PresentationFormat>
  <Paragraphs>97</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Roboto</vt:lpstr>
      <vt:lpstr>Roboto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Jasraj Properties</cp:lastModifiedBy>
  <cp:revision>2</cp:revision>
  <dcterms:created xsi:type="dcterms:W3CDTF">2025-04-14T13:32:43Z</dcterms:created>
  <dcterms:modified xsi:type="dcterms:W3CDTF">2025-04-14T14:01:51Z</dcterms:modified>
</cp:coreProperties>
</file>